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77" r:id="rId5"/>
    <p:sldId id="282" r:id="rId6"/>
    <p:sldId id="268" r:id="rId7"/>
    <p:sldId id="281" r:id="rId8"/>
    <p:sldId id="278" r:id="rId9"/>
    <p:sldId id="280" r:id="rId10"/>
    <p:sldId id="284" r:id="rId11"/>
    <p:sldId id="285" r:id="rId12"/>
    <p:sldId id="287" r:id="rId13"/>
    <p:sldId id="292" r:id="rId14"/>
    <p:sldId id="286" r:id="rId15"/>
    <p:sldId id="288" r:id="rId16"/>
    <p:sldId id="289" r:id="rId17"/>
    <p:sldId id="293" r:id="rId18"/>
    <p:sldId id="303" r:id="rId19"/>
    <p:sldId id="304" r:id="rId20"/>
    <p:sldId id="295" r:id="rId21"/>
    <p:sldId id="297" r:id="rId22"/>
    <p:sldId id="299" r:id="rId23"/>
    <p:sldId id="301" r:id="rId24"/>
    <p:sldId id="30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50" autoAdjust="0"/>
    <p:restoredTop sz="79648" autoAdjust="0"/>
  </p:normalViewPr>
  <p:slideViewPr>
    <p:cSldViewPr snapToGrid="0">
      <p:cViewPr>
        <p:scale>
          <a:sx n="101" d="100"/>
          <a:sy n="101" d="100"/>
        </p:scale>
        <p:origin x="1448" y="736"/>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6" d="100"/>
          <a:sy n="96" d="100"/>
        </p:scale>
        <p:origin x="368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3/9/24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I read a paper about invasive species population dynamics. They took well documented data from previous invasions and tried to mathematically model various ecological events.</a:t>
            </a:r>
          </a:p>
          <a:p>
            <a:pPr rtl="0">
              <a:spcBef>
                <a:spcPts val="0"/>
              </a:spcBef>
              <a:spcAft>
                <a:spcPts val="100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They used models based off the KPP PDE and then the traveling wave Von Forester PDE.</a:t>
            </a:r>
            <a:br>
              <a:rPr lang="en-US" dirty="0"/>
            </a:br>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2</a:t>
            </a:fld>
            <a:endParaRPr lang="en-US" dirty="0"/>
          </a:p>
        </p:txBody>
      </p:sp>
    </p:spTree>
    <p:extLst>
      <p:ext uri="{BB962C8B-B14F-4D97-AF65-F5344CB8AC3E}">
        <p14:creationId xmlns:p14="http://schemas.microsoft.com/office/powerpoint/2010/main" val="266845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lambda supposes that successful colonies are established according to different properties. </a:t>
            </a:r>
          </a:p>
          <a:p>
            <a:endParaRPr lang="en-US" dirty="0"/>
          </a:p>
          <a:p>
            <a:r>
              <a:rPr lang="en-US" dirty="0"/>
              <a:t>The first supposes it’s constant regardless of range.</a:t>
            </a:r>
          </a:p>
          <a:p>
            <a:r>
              <a:rPr lang="en-US" dirty="0"/>
              <a:t>The second supposes that the radius dictates long distance colonization which suggests that only members on the outskirts of the geographic range can contribute to long distance colonization.</a:t>
            </a:r>
          </a:p>
          <a:p>
            <a:r>
              <a:rPr lang="en-US" dirty="0"/>
              <a:t>Finally, the third suggests that the area of the range dictates the success of long-distance migrants. </a:t>
            </a:r>
          </a:p>
        </p:txBody>
      </p:sp>
      <p:sp>
        <p:nvSpPr>
          <p:cNvPr id="4" name="Slide Number Placeholder 3"/>
          <p:cNvSpPr>
            <a:spLocks noGrp="1"/>
          </p:cNvSpPr>
          <p:nvPr>
            <p:ph type="sldNum" sz="quarter" idx="5"/>
          </p:nvPr>
        </p:nvSpPr>
        <p:spPr/>
        <p:txBody>
          <a:bodyPr/>
          <a:lstStyle/>
          <a:p>
            <a:fld id="{5E485773-E831-40C3-B08E-FE9BDAA69383}" type="slidenum">
              <a:rPr lang="en-US" smtClean="0"/>
              <a:t>20</a:t>
            </a:fld>
            <a:endParaRPr lang="en-US" dirty="0"/>
          </a:p>
        </p:txBody>
      </p:sp>
    </p:spTree>
    <p:extLst>
      <p:ext uri="{BB962C8B-B14F-4D97-AF65-F5344CB8AC3E}">
        <p14:creationId xmlns:p14="http://schemas.microsoft.com/office/powerpoint/2010/main" val="834479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Saturation is ignored to simplify the PDE. If we use logistic growth, the PDE becomes nonlinear and thus much more difficult to solve. Also, saturation isn’t a huge focus of invasive species dynamics. The main point of this paper was to discover a speed of expansion, rather than to model the actual population size. </a:t>
            </a:r>
          </a:p>
        </p:txBody>
      </p:sp>
      <p:sp>
        <p:nvSpPr>
          <p:cNvPr id="4" name="Slide Number Placeholder 3"/>
          <p:cNvSpPr>
            <a:spLocks noGrp="1"/>
          </p:cNvSpPr>
          <p:nvPr>
            <p:ph type="sldNum" sz="quarter" idx="5"/>
          </p:nvPr>
        </p:nvSpPr>
        <p:spPr/>
        <p:txBody>
          <a:bodyPr/>
          <a:lstStyle/>
          <a:p>
            <a:fld id="{5E485773-E831-40C3-B08E-FE9BDAA69383}" type="slidenum">
              <a:rPr lang="en-US" smtClean="0"/>
              <a:t>4</a:t>
            </a:fld>
            <a:endParaRPr lang="en-US" dirty="0"/>
          </a:p>
        </p:txBody>
      </p:sp>
    </p:spTree>
    <p:extLst>
      <p:ext uri="{BB962C8B-B14F-4D97-AF65-F5344CB8AC3E}">
        <p14:creationId xmlns:p14="http://schemas.microsoft.com/office/powerpoint/2010/main" val="207037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way, this is a simple model that introduced us to the role that the diffusion reaction equation plays. This model assumes that a population’s range expansion is dominated by neighborhood diffusion which is common in slow, grounded animals like the North American Muskrat. When we get to the notion of detectability, we can see how an establishment period can occur. </a:t>
            </a:r>
          </a:p>
        </p:txBody>
      </p:sp>
      <p:sp>
        <p:nvSpPr>
          <p:cNvPr id="4" name="Slide Number Placeholder 3"/>
          <p:cNvSpPr>
            <a:spLocks noGrp="1"/>
          </p:cNvSpPr>
          <p:nvPr>
            <p:ph type="sldNum" sz="quarter" idx="5"/>
          </p:nvPr>
        </p:nvSpPr>
        <p:spPr/>
        <p:txBody>
          <a:bodyPr/>
          <a:lstStyle/>
          <a:p>
            <a:fld id="{5E485773-E831-40C3-B08E-FE9BDAA69383}" type="slidenum">
              <a:rPr lang="en-US" smtClean="0"/>
              <a:t>7</a:t>
            </a:fld>
            <a:endParaRPr lang="en-US" dirty="0"/>
          </a:p>
        </p:txBody>
      </p:sp>
    </p:spTree>
    <p:extLst>
      <p:ext uri="{BB962C8B-B14F-4D97-AF65-F5344CB8AC3E}">
        <p14:creationId xmlns:p14="http://schemas.microsoft.com/office/powerpoint/2010/main" val="308536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epsilon is sufficiently smaller than D, then we will see an establishment period whose length can be calculated. </a:t>
            </a:r>
          </a:p>
        </p:txBody>
      </p:sp>
      <p:sp>
        <p:nvSpPr>
          <p:cNvPr id="4" name="Slide Number Placeholder 3"/>
          <p:cNvSpPr>
            <a:spLocks noGrp="1"/>
          </p:cNvSpPr>
          <p:nvPr>
            <p:ph type="sldNum" sz="quarter" idx="5"/>
          </p:nvPr>
        </p:nvSpPr>
        <p:spPr/>
        <p:txBody>
          <a:bodyPr/>
          <a:lstStyle/>
          <a:p>
            <a:fld id="{5E485773-E831-40C3-B08E-FE9BDAA69383}" type="slidenum">
              <a:rPr lang="en-US" smtClean="0"/>
              <a:t>11</a:t>
            </a:fld>
            <a:endParaRPr lang="en-US" dirty="0"/>
          </a:p>
        </p:txBody>
      </p:sp>
    </p:spTree>
    <p:extLst>
      <p:ext uri="{BB962C8B-B14F-4D97-AF65-F5344CB8AC3E}">
        <p14:creationId xmlns:p14="http://schemas.microsoft.com/office/powerpoint/2010/main" val="117877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linearity of the R* vs T graph. Since R* is the radius at which we achieve our minimum detection density, we can think of R* as the frontier of our population. It suggests that the radius of our population frontier expands linearly as we send time to infinity. We can even determine the speed at which this happens.</a:t>
            </a:r>
          </a:p>
          <a:p>
            <a:endParaRPr lang="en-US" dirty="0"/>
          </a:p>
          <a:p>
            <a:r>
              <a:rPr lang="en-US" dirty="0"/>
              <a:t>Taking the limit of R* as T approaches infinity, we can see that this product term is negligible and leaves us with 2T. </a:t>
            </a:r>
          </a:p>
          <a:p>
            <a:endParaRPr lang="en-US" dirty="0"/>
          </a:p>
          <a:p>
            <a:r>
              <a:rPr lang="en-US" dirty="0"/>
              <a:t>Re-</a:t>
            </a:r>
            <a:r>
              <a:rPr lang="en-US" dirty="0" err="1"/>
              <a:t>dimentionalizing</a:t>
            </a:r>
            <a:r>
              <a:rPr lang="en-US" dirty="0"/>
              <a:t> gives us a long-term speed with the coefficients from our original PDE. So in context, we see that the advancement of our frontier depends on the reproduction rate and diffusion speed. </a:t>
            </a:r>
          </a:p>
        </p:txBody>
      </p:sp>
      <p:sp>
        <p:nvSpPr>
          <p:cNvPr id="4" name="Slide Number Placeholder 3"/>
          <p:cNvSpPr>
            <a:spLocks noGrp="1"/>
          </p:cNvSpPr>
          <p:nvPr>
            <p:ph type="sldNum" sz="quarter" idx="5"/>
          </p:nvPr>
        </p:nvSpPr>
        <p:spPr/>
        <p:txBody>
          <a:bodyPr/>
          <a:lstStyle/>
          <a:p>
            <a:fld id="{5E485773-E831-40C3-B08E-FE9BDAA69383}" type="slidenum">
              <a:rPr lang="en-US" smtClean="0"/>
              <a:t>12</a:t>
            </a:fld>
            <a:endParaRPr lang="en-US" dirty="0"/>
          </a:p>
        </p:txBody>
      </p:sp>
    </p:spTree>
    <p:extLst>
      <p:ext uri="{BB962C8B-B14F-4D97-AF65-F5344CB8AC3E}">
        <p14:creationId xmlns:p14="http://schemas.microsoft.com/office/powerpoint/2010/main" val="2371058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distance Migration is the main distinction that separates type 2 and 3 expansion patterns from the type 1 pattern we just explored. </a:t>
            </a:r>
          </a:p>
        </p:txBody>
      </p:sp>
      <p:sp>
        <p:nvSpPr>
          <p:cNvPr id="4" name="Slide Number Placeholder 3"/>
          <p:cNvSpPr>
            <a:spLocks noGrp="1"/>
          </p:cNvSpPr>
          <p:nvPr>
            <p:ph type="sldNum" sz="quarter" idx="5"/>
          </p:nvPr>
        </p:nvSpPr>
        <p:spPr/>
        <p:txBody>
          <a:bodyPr/>
          <a:lstStyle/>
          <a:p>
            <a:fld id="{5E485773-E831-40C3-B08E-FE9BDAA69383}" type="slidenum">
              <a:rPr lang="en-US" smtClean="0"/>
              <a:t>14</a:t>
            </a:fld>
            <a:endParaRPr lang="en-US" dirty="0"/>
          </a:p>
        </p:txBody>
      </p:sp>
    </p:spTree>
    <p:extLst>
      <p:ext uri="{BB962C8B-B14F-4D97-AF65-F5344CB8AC3E}">
        <p14:creationId xmlns:p14="http://schemas.microsoft.com/office/powerpoint/2010/main" val="312549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15</a:t>
            </a:fld>
            <a:endParaRPr lang="en-US" dirty="0"/>
          </a:p>
        </p:txBody>
      </p:sp>
    </p:spTree>
    <p:extLst>
      <p:ext uri="{BB962C8B-B14F-4D97-AF65-F5344CB8AC3E}">
        <p14:creationId xmlns:p14="http://schemas.microsoft.com/office/powerpoint/2010/main" val="144881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16</a:t>
            </a:fld>
            <a:endParaRPr lang="en-US" dirty="0"/>
          </a:p>
        </p:txBody>
      </p:sp>
    </p:spTree>
    <p:extLst>
      <p:ext uri="{BB962C8B-B14F-4D97-AF65-F5344CB8AC3E}">
        <p14:creationId xmlns:p14="http://schemas.microsoft.com/office/powerpoint/2010/main" val="601047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colonies function as their own diffusive and reactive systems.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tasked to model a more complicated, disjoint population range which can no longer be simplified to the diffusion of an initial population concentration. KPP no longer applies</a:t>
            </a:r>
          </a:p>
        </p:txBody>
      </p:sp>
      <p:sp>
        <p:nvSpPr>
          <p:cNvPr id="4" name="Slide Number Placeholder 3"/>
          <p:cNvSpPr>
            <a:spLocks noGrp="1"/>
          </p:cNvSpPr>
          <p:nvPr>
            <p:ph type="sldNum" sz="quarter" idx="5"/>
          </p:nvPr>
        </p:nvSpPr>
        <p:spPr/>
        <p:txBody>
          <a:bodyPr/>
          <a:lstStyle/>
          <a:p>
            <a:fld id="{5E485773-E831-40C3-B08E-FE9BDAA69383}" type="slidenum">
              <a:rPr lang="en-US" smtClean="0"/>
              <a:t>17</a:t>
            </a:fld>
            <a:endParaRPr lang="en-US" dirty="0"/>
          </a:p>
        </p:txBody>
      </p:sp>
    </p:spTree>
    <p:extLst>
      <p:ext uri="{BB962C8B-B14F-4D97-AF65-F5344CB8AC3E}">
        <p14:creationId xmlns:p14="http://schemas.microsoft.com/office/powerpoint/2010/main" val="3728549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1549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Aidan Olson</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Shigesada et al. 1995</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dirty="0"/>
              <a:t>Click icon to add picture</a:t>
            </a:r>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Aidan Olson</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Shigesada et al. 1995</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6.jp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5C9E-E4F6-1946-4FF5-9327CBF1B6A6}"/>
              </a:ext>
            </a:extLst>
          </p:cNvPr>
          <p:cNvSpPr>
            <a:spLocks noGrp="1"/>
          </p:cNvSpPr>
          <p:nvPr>
            <p:ph type="ctrTitle"/>
          </p:nvPr>
        </p:nvSpPr>
        <p:spPr/>
        <p:txBody>
          <a:bodyPr/>
          <a:lstStyle/>
          <a:p>
            <a:r>
              <a:rPr lang="en-US" dirty="0"/>
              <a:t>Invasive Species Population Dynamics</a:t>
            </a:r>
          </a:p>
        </p:txBody>
      </p:sp>
      <p:sp>
        <p:nvSpPr>
          <p:cNvPr id="3" name="Subtitle 2">
            <a:extLst>
              <a:ext uri="{FF2B5EF4-FFF2-40B4-BE49-F238E27FC236}">
                <a16:creationId xmlns:a16="http://schemas.microsoft.com/office/drawing/2014/main" id="{6AB4D888-0776-7621-B3E9-D1B4546AA980}"/>
              </a:ext>
            </a:extLst>
          </p:cNvPr>
          <p:cNvSpPr>
            <a:spLocks noGrp="1"/>
          </p:cNvSpPr>
          <p:nvPr>
            <p:ph type="subTitle" idx="1"/>
          </p:nvPr>
        </p:nvSpPr>
        <p:spPr>
          <a:xfrm>
            <a:off x="1838114" y="4846921"/>
            <a:ext cx="8490580" cy="951488"/>
          </a:xfrm>
        </p:spPr>
        <p:txBody>
          <a:bodyPr>
            <a:normAutofit/>
          </a:bodyPr>
          <a:lstStyle/>
          <a:p>
            <a:r>
              <a:rPr lang="en-US" dirty="0"/>
              <a:t>Modeling Stratified Diffusion in Biological Invasions </a:t>
            </a:r>
            <a:r>
              <a:rPr lang="en-US" sz="1200" dirty="0"/>
              <a:t>by</a:t>
            </a:r>
            <a:r>
              <a:rPr lang="en-US" dirty="0"/>
              <a:t> Shigesada et al. (1995)</a:t>
            </a:r>
          </a:p>
        </p:txBody>
      </p:sp>
    </p:spTree>
    <p:extLst>
      <p:ext uri="{BB962C8B-B14F-4D97-AF65-F5344CB8AC3E}">
        <p14:creationId xmlns:p14="http://schemas.microsoft.com/office/powerpoint/2010/main" val="2147870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04D6-F72A-1C59-38F4-EB8EBB1647F3}"/>
              </a:ext>
            </a:extLst>
          </p:cNvPr>
          <p:cNvSpPr>
            <a:spLocks noGrp="1"/>
          </p:cNvSpPr>
          <p:nvPr>
            <p:ph type="title"/>
          </p:nvPr>
        </p:nvSpPr>
        <p:spPr/>
        <p:txBody>
          <a:bodyPr>
            <a:normAutofit fontScale="90000"/>
          </a:bodyPr>
          <a:lstStyle/>
          <a:p>
            <a:r>
              <a:rPr lang="en-US" dirty="0"/>
              <a:t>Establishment Phase Condition</a:t>
            </a:r>
          </a:p>
        </p:txBody>
      </p:sp>
      <p:sp>
        <p:nvSpPr>
          <p:cNvPr id="6" name="Date Placeholder 5">
            <a:extLst>
              <a:ext uri="{FF2B5EF4-FFF2-40B4-BE49-F238E27FC236}">
                <a16:creationId xmlns:a16="http://schemas.microsoft.com/office/drawing/2014/main" id="{9A8102FE-2326-D927-5066-8B2E3DEF0741}"/>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D3138D85-B29F-AD41-8625-4654A8D6F7F6}"/>
              </a:ext>
            </a:extLst>
          </p:cNvPr>
          <p:cNvSpPr>
            <a:spLocks noGrp="1"/>
          </p:cNvSpPr>
          <p:nvPr>
            <p:ph type="ftr" sz="quarter" idx="3"/>
          </p:nvPr>
        </p:nvSpPr>
        <p:spPr/>
        <p:txBody>
          <a:bodyPr/>
          <a:lstStyle/>
          <a:p>
            <a:r>
              <a:rPr lang="en-US"/>
              <a:t>Shigesada et al. 1995</a:t>
            </a:r>
            <a:endParaRPr lang="en-US" dirty="0"/>
          </a:p>
        </p:txBody>
      </p:sp>
      <p:sp>
        <p:nvSpPr>
          <p:cNvPr id="8" name="Slide Number Placeholder 7">
            <a:extLst>
              <a:ext uri="{FF2B5EF4-FFF2-40B4-BE49-F238E27FC236}">
                <a16:creationId xmlns:a16="http://schemas.microsoft.com/office/drawing/2014/main" id="{00D7BB26-2AC1-81A5-177D-7B0D165AA25B}"/>
              </a:ext>
            </a:extLst>
          </p:cNvPr>
          <p:cNvSpPr>
            <a:spLocks noGrp="1"/>
          </p:cNvSpPr>
          <p:nvPr>
            <p:ph type="sldNum" sz="quarter" idx="4"/>
          </p:nvPr>
        </p:nvSpPr>
        <p:spPr/>
        <p:txBody>
          <a:bodyPr/>
          <a:lstStyle/>
          <a:p>
            <a:fld id="{AE208ADF-3ADD-483D-A721-14E3EEE2C135}" type="slidenum">
              <a:rPr lang="en-US" smtClean="0"/>
              <a:pPr/>
              <a:t>10</a:t>
            </a:fld>
            <a:endParaRPr lang="en-US" dirty="0"/>
          </a:p>
        </p:txBody>
      </p:sp>
      <p:pic>
        <p:nvPicPr>
          <p:cNvPr id="9" name="Content Placeholder 14" descr="A math equations on a white background&#10;&#10;Description automatically generated">
            <a:extLst>
              <a:ext uri="{FF2B5EF4-FFF2-40B4-BE49-F238E27FC236}">
                <a16:creationId xmlns:a16="http://schemas.microsoft.com/office/drawing/2014/main" id="{99CA322A-E833-C63D-A574-A052535F8AB2}"/>
              </a:ext>
            </a:extLst>
          </p:cNvPr>
          <p:cNvPicPr>
            <a:picLocks noGrp="1" noChangeAspect="1"/>
          </p:cNvPicPr>
          <p:nvPr>
            <p:ph type="pic" sz="quarter" idx="13"/>
          </p:nvPr>
        </p:nvPicPr>
        <p:blipFill>
          <a:blip r:embed="rId2"/>
          <a:srcRect t="22989" b="22989"/>
          <a:stretch>
            <a:fillRect/>
          </a:stretch>
        </p:blipFill>
        <p:spPr>
          <a:xfrm>
            <a:off x="633984" y="2938076"/>
            <a:ext cx="5359523" cy="2903924"/>
          </a:xfrm>
        </p:spPr>
      </p:pic>
      <p:pic>
        <p:nvPicPr>
          <p:cNvPr id="12" name="Picture 11" descr="A graph of a function&#10;&#10;Description automatically generated">
            <a:extLst>
              <a:ext uri="{FF2B5EF4-FFF2-40B4-BE49-F238E27FC236}">
                <a16:creationId xmlns:a16="http://schemas.microsoft.com/office/drawing/2014/main" id="{36D114CC-9B1D-A6E8-1E6F-4EFAF255BA72}"/>
              </a:ext>
            </a:extLst>
          </p:cNvPr>
          <p:cNvPicPr>
            <a:picLocks noChangeAspect="1"/>
          </p:cNvPicPr>
          <p:nvPr/>
        </p:nvPicPr>
        <p:blipFill>
          <a:blip r:embed="rId3"/>
          <a:stretch>
            <a:fillRect/>
          </a:stretch>
        </p:blipFill>
        <p:spPr>
          <a:xfrm>
            <a:off x="6244605" y="338280"/>
            <a:ext cx="5688602" cy="4111167"/>
          </a:xfrm>
          <a:prstGeom prst="rect">
            <a:avLst/>
          </a:prstGeom>
        </p:spPr>
      </p:pic>
      <p:sp>
        <p:nvSpPr>
          <p:cNvPr id="13" name="TextBox 12">
            <a:extLst>
              <a:ext uri="{FF2B5EF4-FFF2-40B4-BE49-F238E27FC236}">
                <a16:creationId xmlns:a16="http://schemas.microsoft.com/office/drawing/2014/main" id="{8289A02C-65B3-4A44-FACC-F7A1ED428353}"/>
              </a:ext>
            </a:extLst>
          </p:cNvPr>
          <p:cNvSpPr txBox="1"/>
          <p:nvPr/>
        </p:nvSpPr>
        <p:spPr>
          <a:xfrm>
            <a:off x="9243613" y="4839031"/>
            <a:ext cx="2749644" cy="923330"/>
          </a:xfrm>
          <a:prstGeom prst="rect">
            <a:avLst/>
          </a:prstGeom>
          <a:noFill/>
        </p:spPr>
        <p:txBody>
          <a:bodyPr wrap="square" rtlCol="0">
            <a:spAutoFit/>
          </a:bodyPr>
          <a:lstStyle/>
          <a:p>
            <a:r>
              <a:rPr lang="en-US" dirty="0"/>
              <a:t>Any gamma exceeding 4</a:t>
            </a:r>
            <a:r>
              <a:rPr lang="el-GR" dirty="0"/>
              <a:t>π</a:t>
            </a:r>
            <a:r>
              <a:rPr lang="en-US" dirty="0"/>
              <a:t>/e will skip the establishment phase </a:t>
            </a:r>
          </a:p>
        </p:txBody>
      </p:sp>
      <p:pic>
        <p:nvPicPr>
          <p:cNvPr id="15" name="Picture 14" descr="A mathematical equation with a small arrow&#10;&#10;Description automatically generated with medium confidence">
            <a:extLst>
              <a:ext uri="{FF2B5EF4-FFF2-40B4-BE49-F238E27FC236}">
                <a16:creationId xmlns:a16="http://schemas.microsoft.com/office/drawing/2014/main" id="{54D461D8-5FF1-E375-1AC4-074AA62AA627}"/>
              </a:ext>
            </a:extLst>
          </p:cNvPr>
          <p:cNvPicPr>
            <a:picLocks noChangeAspect="1"/>
          </p:cNvPicPr>
          <p:nvPr/>
        </p:nvPicPr>
        <p:blipFill>
          <a:blip r:embed="rId4"/>
          <a:stretch>
            <a:fillRect/>
          </a:stretch>
        </p:blipFill>
        <p:spPr>
          <a:xfrm>
            <a:off x="6244605" y="4710490"/>
            <a:ext cx="2748777" cy="1099511"/>
          </a:xfrm>
          <a:prstGeom prst="rect">
            <a:avLst/>
          </a:prstGeom>
        </p:spPr>
      </p:pic>
      <p:sp>
        <p:nvSpPr>
          <p:cNvPr id="16" name="TextBox 15">
            <a:extLst>
              <a:ext uri="{FF2B5EF4-FFF2-40B4-BE49-F238E27FC236}">
                <a16:creationId xmlns:a16="http://schemas.microsoft.com/office/drawing/2014/main" id="{003013CB-A749-2791-2F1A-190455910BE2}"/>
              </a:ext>
            </a:extLst>
          </p:cNvPr>
          <p:cNvSpPr txBox="1"/>
          <p:nvPr/>
        </p:nvSpPr>
        <p:spPr>
          <a:xfrm>
            <a:off x="7618993" y="558801"/>
            <a:ext cx="3939796" cy="369332"/>
          </a:xfrm>
          <a:prstGeom prst="rect">
            <a:avLst/>
          </a:prstGeom>
          <a:noFill/>
        </p:spPr>
        <p:txBody>
          <a:bodyPr wrap="none" rtlCol="0">
            <a:spAutoFit/>
          </a:bodyPr>
          <a:lstStyle/>
          <a:p>
            <a:r>
              <a:rPr lang="en-US" dirty="0">
                <a:solidFill>
                  <a:schemeClr val="bg1"/>
                </a:solidFill>
              </a:rPr>
              <a:t>Establishment Phase Bifurcation Diagram</a:t>
            </a:r>
          </a:p>
        </p:txBody>
      </p:sp>
    </p:spTree>
    <p:extLst>
      <p:ext uri="{BB962C8B-B14F-4D97-AF65-F5344CB8AC3E}">
        <p14:creationId xmlns:p14="http://schemas.microsoft.com/office/powerpoint/2010/main" val="746998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7F25-CDC5-DC2E-80F1-BF7BD88B4109}"/>
              </a:ext>
            </a:extLst>
          </p:cNvPr>
          <p:cNvSpPr>
            <a:spLocks noGrp="1"/>
          </p:cNvSpPr>
          <p:nvPr>
            <p:ph type="title"/>
          </p:nvPr>
        </p:nvSpPr>
        <p:spPr/>
        <p:txBody>
          <a:bodyPr/>
          <a:lstStyle/>
          <a:p>
            <a:r>
              <a:rPr lang="en-US" dirty="0"/>
              <a:t>Establishment Period</a:t>
            </a:r>
          </a:p>
        </p:txBody>
      </p:sp>
      <p:sp>
        <p:nvSpPr>
          <p:cNvPr id="3" name="Content Placeholder 2">
            <a:extLst>
              <a:ext uri="{FF2B5EF4-FFF2-40B4-BE49-F238E27FC236}">
                <a16:creationId xmlns:a16="http://schemas.microsoft.com/office/drawing/2014/main" id="{54394B82-BB97-0E14-7BD6-541A892B9009}"/>
              </a:ext>
            </a:extLst>
          </p:cNvPr>
          <p:cNvSpPr>
            <a:spLocks noGrp="1"/>
          </p:cNvSpPr>
          <p:nvPr>
            <p:ph idx="1"/>
          </p:nvPr>
        </p:nvSpPr>
        <p:spPr/>
        <p:txBody>
          <a:bodyPr/>
          <a:lstStyle/>
          <a:p>
            <a:pPr algn="l"/>
            <a:r>
              <a:rPr lang="en-US" dirty="0"/>
              <a:t>Since n* is fixed, we can make a radius vs. time graph and see that the existence of an establishment period depends on…</a:t>
            </a:r>
          </a:p>
        </p:txBody>
      </p:sp>
      <p:sp>
        <p:nvSpPr>
          <p:cNvPr id="4" name="Date Placeholder 3">
            <a:extLst>
              <a:ext uri="{FF2B5EF4-FFF2-40B4-BE49-F238E27FC236}">
                <a16:creationId xmlns:a16="http://schemas.microsoft.com/office/drawing/2014/main" id="{C40CAA33-5C3E-5EC8-9605-F21DB887AC41}"/>
              </a:ext>
            </a:extLst>
          </p:cNvPr>
          <p:cNvSpPr>
            <a:spLocks noGrp="1"/>
          </p:cNvSpPr>
          <p:nvPr>
            <p:ph type="dt" sz="half" idx="10"/>
          </p:nvPr>
        </p:nvSpPr>
        <p:spPr/>
        <p:txBody>
          <a:bodyPr/>
          <a:lstStyle/>
          <a:p>
            <a:r>
              <a:rPr lang="en-US"/>
              <a:t>Aidan Olson</a:t>
            </a:r>
            <a:endParaRPr lang="en-US" dirty="0"/>
          </a:p>
        </p:txBody>
      </p:sp>
      <p:pic>
        <p:nvPicPr>
          <p:cNvPr id="9" name="Picture Placeholder 8" descr="A graph of a curve&#10;&#10;Description automatically generated">
            <a:extLst>
              <a:ext uri="{FF2B5EF4-FFF2-40B4-BE49-F238E27FC236}">
                <a16:creationId xmlns:a16="http://schemas.microsoft.com/office/drawing/2014/main" id="{260B047E-41C0-E974-FAAD-61CBF333DA48}"/>
              </a:ext>
            </a:extLst>
          </p:cNvPr>
          <p:cNvPicPr>
            <a:picLocks noGrp="1" noChangeAspect="1"/>
          </p:cNvPicPr>
          <p:nvPr>
            <p:ph type="pic" sz="quarter" idx="13"/>
          </p:nvPr>
        </p:nvPicPr>
        <p:blipFill rotWithShape="1">
          <a:blip r:embed="rId3"/>
          <a:srcRect l="260" r="1"/>
          <a:stretch/>
        </p:blipFill>
        <p:spPr>
          <a:xfrm>
            <a:off x="4575048" y="0"/>
            <a:ext cx="7616952" cy="6858000"/>
          </a:xfrm>
        </p:spPr>
      </p:pic>
      <p:sp>
        <p:nvSpPr>
          <p:cNvPr id="6" name="Footer Placeholder 5">
            <a:extLst>
              <a:ext uri="{FF2B5EF4-FFF2-40B4-BE49-F238E27FC236}">
                <a16:creationId xmlns:a16="http://schemas.microsoft.com/office/drawing/2014/main" id="{6A967154-52A7-D611-CEA2-7868EFB7C94E}"/>
              </a:ext>
            </a:extLst>
          </p:cNvPr>
          <p:cNvSpPr>
            <a:spLocks noGrp="1"/>
          </p:cNvSpPr>
          <p:nvPr>
            <p:ph type="ftr" sz="quarter" idx="11"/>
          </p:nvPr>
        </p:nvSpPr>
        <p:spPr/>
        <p:txBody>
          <a:bodyPr/>
          <a:lstStyle/>
          <a:p>
            <a:r>
              <a:rPr lang="en-US"/>
              <a:t>Shigesada et al. 1995</a:t>
            </a:r>
            <a:endParaRPr lang="en-US" dirty="0"/>
          </a:p>
        </p:txBody>
      </p:sp>
      <p:sp>
        <p:nvSpPr>
          <p:cNvPr id="7" name="Slide Number Placeholder 6">
            <a:extLst>
              <a:ext uri="{FF2B5EF4-FFF2-40B4-BE49-F238E27FC236}">
                <a16:creationId xmlns:a16="http://schemas.microsoft.com/office/drawing/2014/main" id="{2A01FFEF-6032-E4BD-77D8-701E252DAB2B}"/>
              </a:ext>
            </a:extLst>
          </p:cNvPr>
          <p:cNvSpPr>
            <a:spLocks noGrp="1"/>
          </p:cNvSpPr>
          <p:nvPr>
            <p:ph type="sldNum" sz="quarter" idx="12"/>
          </p:nvPr>
        </p:nvSpPr>
        <p:spPr/>
        <p:txBody>
          <a:bodyPr/>
          <a:lstStyle/>
          <a:p>
            <a:fld id="{AE208ADF-3ADD-483D-A721-14E3EEE2C135}" type="slidenum">
              <a:rPr lang="en-US" smtClean="0"/>
              <a:t>11</a:t>
            </a:fld>
            <a:endParaRPr lang="en-US" dirty="0"/>
          </a:p>
        </p:txBody>
      </p:sp>
      <p:pic>
        <p:nvPicPr>
          <p:cNvPr id="11" name="Picture 10" descr="A math equations with numbers and symbols&#10;&#10;Description automatically generated">
            <a:extLst>
              <a:ext uri="{FF2B5EF4-FFF2-40B4-BE49-F238E27FC236}">
                <a16:creationId xmlns:a16="http://schemas.microsoft.com/office/drawing/2014/main" id="{0B3A2978-BF74-763E-12C9-99F955F8A4FD}"/>
              </a:ext>
            </a:extLst>
          </p:cNvPr>
          <p:cNvPicPr>
            <a:picLocks noChangeAspect="1"/>
          </p:cNvPicPr>
          <p:nvPr/>
        </p:nvPicPr>
        <p:blipFill>
          <a:blip r:embed="rId4"/>
          <a:stretch>
            <a:fillRect/>
          </a:stretch>
        </p:blipFill>
        <p:spPr>
          <a:xfrm>
            <a:off x="2576388" y="5125371"/>
            <a:ext cx="1435671" cy="792833"/>
          </a:xfrm>
          <a:prstGeom prst="rect">
            <a:avLst/>
          </a:prstGeom>
        </p:spPr>
      </p:pic>
    </p:spTree>
    <p:extLst>
      <p:ext uri="{BB962C8B-B14F-4D97-AF65-F5344CB8AC3E}">
        <p14:creationId xmlns:p14="http://schemas.microsoft.com/office/powerpoint/2010/main" val="383286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9417-2AF9-B34B-8FEA-F364F7F48E84}"/>
              </a:ext>
            </a:extLst>
          </p:cNvPr>
          <p:cNvSpPr>
            <a:spLocks noGrp="1"/>
          </p:cNvSpPr>
          <p:nvPr>
            <p:ph type="title"/>
          </p:nvPr>
        </p:nvSpPr>
        <p:spPr>
          <a:xfrm>
            <a:off x="2104542" y="458875"/>
            <a:ext cx="3991458" cy="1240966"/>
          </a:xfrm>
        </p:spPr>
        <p:txBody>
          <a:bodyPr>
            <a:normAutofit/>
          </a:bodyPr>
          <a:lstStyle/>
          <a:p>
            <a:r>
              <a:rPr lang="en-US" sz="3200" dirty="0"/>
              <a:t>Long Term Behavior</a:t>
            </a:r>
          </a:p>
        </p:txBody>
      </p:sp>
      <p:sp>
        <p:nvSpPr>
          <p:cNvPr id="3" name="Content Placeholder 2">
            <a:extLst>
              <a:ext uri="{FF2B5EF4-FFF2-40B4-BE49-F238E27FC236}">
                <a16:creationId xmlns:a16="http://schemas.microsoft.com/office/drawing/2014/main" id="{A6D489E4-B275-61FE-8341-F44D89081142}"/>
              </a:ext>
            </a:extLst>
          </p:cNvPr>
          <p:cNvSpPr>
            <a:spLocks noGrp="1"/>
          </p:cNvSpPr>
          <p:nvPr>
            <p:ph idx="1"/>
          </p:nvPr>
        </p:nvSpPr>
        <p:spPr>
          <a:xfrm>
            <a:off x="666271" y="1830719"/>
            <a:ext cx="5115674" cy="4359769"/>
          </a:xfrm>
        </p:spPr>
        <p:txBody>
          <a:bodyPr>
            <a:normAutofit/>
          </a:bodyPr>
          <a:lstStyle/>
          <a:p>
            <a:pPr marL="342900" indent="-342900">
              <a:buFont typeface="Arial" panose="020B0604020202020204" pitchFamily="34" charset="0"/>
              <a:buChar char="•"/>
            </a:pPr>
            <a:r>
              <a:rPr lang="en-US" dirty="0"/>
              <a:t>Linearity of R* vs T Graph</a:t>
            </a:r>
          </a:p>
          <a:p>
            <a:pPr marL="617220" lvl="1" indent="-342900">
              <a:buFont typeface="Arial" panose="020B0604020202020204" pitchFamily="34" charset="0"/>
              <a:buChar char="•"/>
            </a:pPr>
            <a:r>
              <a:rPr lang="en-US" dirty="0"/>
              <a:t>What is the speed?</a:t>
            </a:r>
          </a:p>
          <a:p>
            <a:pPr lvl="1"/>
            <a:endParaRPr lang="en-US" dirty="0"/>
          </a:p>
          <a:p>
            <a:pPr marL="342900" indent="-342900">
              <a:buFont typeface="Arial" panose="020B0604020202020204" pitchFamily="34" charset="0"/>
              <a:buChar char="•"/>
            </a:pPr>
            <a:r>
              <a:rPr lang="en-US" dirty="0"/>
              <a:t>Take the limit of R*</a:t>
            </a:r>
          </a:p>
          <a:p>
            <a:pPr marL="617220" lvl="1" indent="-342900">
              <a:buFont typeface="Arial" panose="020B0604020202020204" pitchFamily="34" charset="0"/>
              <a:buChar char="•"/>
            </a:pPr>
            <a:r>
              <a:rPr lang="en-US" dirty="0"/>
              <a:t> dR*/dT = 2</a:t>
            </a:r>
          </a:p>
          <a:p>
            <a:pPr lvl="1"/>
            <a:endParaRPr lang="en-US" dirty="0"/>
          </a:p>
          <a:p>
            <a:pPr marL="342900" indent="-342900">
              <a:buFont typeface="Arial" panose="020B0604020202020204" pitchFamily="34" charset="0"/>
              <a:buChar char="•"/>
            </a:pPr>
            <a:r>
              <a:rPr lang="en-US" dirty="0"/>
              <a:t>Re-</a:t>
            </a:r>
            <a:r>
              <a:rPr lang="en-US" dirty="0" err="1"/>
              <a:t>dimensionalize</a:t>
            </a:r>
            <a:endParaRPr lang="en-US" dirty="0"/>
          </a:p>
          <a:p>
            <a:pPr marL="617220" lvl="1" indent="-342900">
              <a:buFont typeface="Arial" panose="020B0604020202020204" pitchFamily="34" charset="0"/>
              <a:buChar char="•"/>
            </a:pPr>
            <a:r>
              <a:rPr lang="en-US" dirty="0" err="1"/>
              <a:t>dr</a:t>
            </a:r>
            <a:r>
              <a:rPr lang="en-US" dirty="0"/>
              <a:t>*/dt = 2√</a:t>
            </a:r>
            <a:r>
              <a:rPr lang="el-GR" dirty="0"/>
              <a:t>ε</a:t>
            </a:r>
            <a:r>
              <a:rPr lang="en-US" dirty="0"/>
              <a:t>D</a:t>
            </a:r>
          </a:p>
          <a:p>
            <a:pPr marL="617220" lvl="1" indent="-342900">
              <a:buFont typeface="Arial" panose="020B0604020202020204" pitchFamily="34" charset="0"/>
              <a:buChar char="•"/>
            </a:pPr>
            <a:r>
              <a:rPr lang="en-US" dirty="0"/>
              <a:t>Recall the PDE   →</a:t>
            </a:r>
          </a:p>
        </p:txBody>
      </p:sp>
      <p:sp>
        <p:nvSpPr>
          <p:cNvPr id="6" name="Date Placeholder 5">
            <a:extLst>
              <a:ext uri="{FF2B5EF4-FFF2-40B4-BE49-F238E27FC236}">
                <a16:creationId xmlns:a16="http://schemas.microsoft.com/office/drawing/2014/main" id="{9503EF4B-B015-B67D-6E85-A2AE54F0737F}"/>
              </a:ext>
            </a:extLst>
          </p:cNvPr>
          <p:cNvSpPr>
            <a:spLocks noGrp="1"/>
          </p:cNvSpPr>
          <p:nvPr>
            <p:ph type="dt" sz="half" idx="2"/>
          </p:nvPr>
        </p:nvSpPr>
        <p:spPr/>
        <p:txBody>
          <a:bodyPr/>
          <a:lstStyle/>
          <a:p>
            <a:r>
              <a:rPr lang="en-US" dirty="0"/>
              <a:t>Aidan Olson</a:t>
            </a:r>
          </a:p>
        </p:txBody>
      </p:sp>
      <p:sp>
        <p:nvSpPr>
          <p:cNvPr id="7" name="Footer Placeholder 6">
            <a:extLst>
              <a:ext uri="{FF2B5EF4-FFF2-40B4-BE49-F238E27FC236}">
                <a16:creationId xmlns:a16="http://schemas.microsoft.com/office/drawing/2014/main" id="{CFEC933E-0637-8533-EB4B-7F19454067E9}"/>
              </a:ext>
            </a:extLst>
          </p:cNvPr>
          <p:cNvSpPr>
            <a:spLocks noGrp="1"/>
          </p:cNvSpPr>
          <p:nvPr>
            <p:ph type="ftr" sz="quarter" idx="3"/>
          </p:nvPr>
        </p:nvSpPr>
        <p:spPr/>
        <p:txBody>
          <a:bodyPr/>
          <a:lstStyle/>
          <a:p>
            <a:r>
              <a:rPr lang="en-US" dirty="0" err="1"/>
              <a:t>Shigesada</a:t>
            </a:r>
            <a:r>
              <a:rPr lang="en-US" dirty="0"/>
              <a:t> et al. 1995</a:t>
            </a:r>
          </a:p>
        </p:txBody>
      </p:sp>
      <p:sp>
        <p:nvSpPr>
          <p:cNvPr id="8" name="Slide Number Placeholder 7">
            <a:extLst>
              <a:ext uri="{FF2B5EF4-FFF2-40B4-BE49-F238E27FC236}">
                <a16:creationId xmlns:a16="http://schemas.microsoft.com/office/drawing/2014/main" id="{8EEA1661-7E63-DF92-B419-91EB01244A5E}"/>
              </a:ext>
            </a:extLst>
          </p:cNvPr>
          <p:cNvSpPr>
            <a:spLocks noGrp="1"/>
          </p:cNvSpPr>
          <p:nvPr>
            <p:ph type="sldNum" sz="quarter" idx="4"/>
          </p:nvPr>
        </p:nvSpPr>
        <p:spPr/>
        <p:txBody>
          <a:bodyPr/>
          <a:lstStyle/>
          <a:p>
            <a:fld id="{AE208ADF-3ADD-483D-A721-14E3EEE2C135}" type="slidenum">
              <a:rPr lang="en-US" smtClean="0"/>
              <a:pPr/>
              <a:t>12</a:t>
            </a:fld>
            <a:endParaRPr lang="en-US" dirty="0"/>
          </a:p>
        </p:txBody>
      </p:sp>
      <p:pic>
        <p:nvPicPr>
          <p:cNvPr id="9" name="Picture Placeholder 8" descr="A graph of a curve&#10;&#10;Description automatically generated">
            <a:extLst>
              <a:ext uri="{FF2B5EF4-FFF2-40B4-BE49-F238E27FC236}">
                <a16:creationId xmlns:a16="http://schemas.microsoft.com/office/drawing/2014/main" id="{9D5595B0-33D3-AC5B-A8B8-4CE5B78D6DD0}"/>
              </a:ext>
            </a:extLst>
          </p:cNvPr>
          <p:cNvPicPr>
            <a:picLocks noGrp="1" noChangeAspect="1"/>
          </p:cNvPicPr>
          <p:nvPr>
            <p:ph type="pic" sz="quarter" idx="13"/>
          </p:nvPr>
        </p:nvPicPr>
        <p:blipFill rotWithShape="1">
          <a:blip r:embed="rId3"/>
          <a:srcRect t="-350" b="350"/>
          <a:stretch/>
        </p:blipFill>
        <p:spPr>
          <a:xfrm>
            <a:off x="6748272" y="658368"/>
            <a:ext cx="4809744" cy="2606040"/>
          </a:xfrm>
        </p:spPr>
      </p:pic>
      <p:pic>
        <p:nvPicPr>
          <p:cNvPr id="20" name="Picture Placeholder 19" descr="A math equation with numbers and symbols&#10;&#10;Description automatically generated">
            <a:extLst>
              <a:ext uri="{FF2B5EF4-FFF2-40B4-BE49-F238E27FC236}">
                <a16:creationId xmlns:a16="http://schemas.microsoft.com/office/drawing/2014/main" id="{41DBF0C7-B5E6-7A8D-5AE7-E99434E0DBF2}"/>
              </a:ext>
            </a:extLst>
          </p:cNvPr>
          <p:cNvPicPr>
            <a:picLocks noGrp="1" noChangeAspect="1"/>
          </p:cNvPicPr>
          <p:nvPr>
            <p:ph type="pic" sz="quarter" idx="14"/>
          </p:nvPr>
        </p:nvPicPr>
        <p:blipFill>
          <a:blip r:embed="rId4"/>
          <a:srcRect t="9715" b="9715"/>
          <a:stretch>
            <a:fillRect/>
          </a:stretch>
        </p:blipFill>
        <p:spPr>
          <a:prstGeom prst="rect">
            <a:avLst/>
          </a:prstGeom>
        </p:spPr>
      </p:pic>
      <p:pic>
        <p:nvPicPr>
          <p:cNvPr id="22" name="Picture 21" descr="A math equations with a plus and a positive symbol&#10;&#10;Description automatically generated with medium confidence">
            <a:extLst>
              <a:ext uri="{FF2B5EF4-FFF2-40B4-BE49-F238E27FC236}">
                <a16:creationId xmlns:a16="http://schemas.microsoft.com/office/drawing/2014/main" id="{77153B30-1F75-5EA4-E967-A0E241055D3E}"/>
              </a:ext>
            </a:extLst>
          </p:cNvPr>
          <p:cNvPicPr>
            <a:picLocks noChangeAspect="1"/>
          </p:cNvPicPr>
          <p:nvPr/>
        </p:nvPicPr>
        <p:blipFill>
          <a:blip r:embed="rId5"/>
          <a:stretch>
            <a:fillRect/>
          </a:stretch>
        </p:blipFill>
        <p:spPr>
          <a:xfrm>
            <a:off x="3484686" y="5362414"/>
            <a:ext cx="3263586" cy="828074"/>
          </a:xfrm>
          <a:prstGeom prst="rect">
            <a:avLst/>
          </a:prstGeom>
        </p:spPr>
      </p:pic>
    </p:spTree>
    <p:extLst>
      <p:ext uri="{BB962C8B-B14F-4D97-AF65-F5344CB8AC3E}">
        <p14:creationId xmlns:p14="http://schemas.microsoft.com/office/powerpoint/2010/main" val="387501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52B4-89FB-DF13-7A99-9222FF49E54E}"/>
              </a:ext>
            </a:extLst>
          </p:cNvPr>
          <p:cNvSpPr>
            <a:spLocks noGrp="1"/>
          </p:cNvSpPr>
          <p:nvPr>
            <p:ph type="title"/>
          </p:nvPr>
        </p:nvSpPr>
        <p:spPr>
          <a:xfrm>
            <a:off x="868680" y="638474"/>
            <a:ext cx="10515600" cy="899783"/>
          </a:xfrm>
        </p:spPr>
        <p:txBody>
          <a:bodyPr/>
          <a:lstStyle/>
          <a:p>
            <a:r>
              <a:rPr lang="en-US" dirty="0"/>
              <a:t>Recap</a:t>
            </a:r>
          </a:p>
        </p:txBody>
      </p:sp>
      <p:sp>
        <p:nvSpPr>
          <p:cNvPr id="3" name="Text Placeholder 2">
            <a:extLst>
              <a:ext uri="{FF2B5EF4-FFF2-40B4-BE49-F238E27FC236}">
                <a16:creationId xmlns:a16="http://schemas.microsoft.com/office/drawing/2014/main" id="{67395E5F-297D-EE1F-F6EB-46076588559B}"/>
              </a:ext>
            </a:extLst>
          </p:cNvPr>
          <p:cNvSpPr>
            <a:spLocks noGrp="1"/>
          </p:cNvSpPr>
          <p:nvPr>
            <p:ph type="body" sz="quarter" idx="16"/>
          </p:nvPr>
        </p:nvSpPr>
        <p:spPr>
          <a:xfrm>
            <a:off x="868680" y="1764395"/>
            <a:ext cx="10112375" cy="1954213"/>
          </a:xfrm>
        </p:spPr>
        <p:txBody>
          <a:bodyPr>
            <a:normAutofit/>
          </a:bodyPr>
          <a:lstStyle/>
          <a:p>
            <a:r>
              <a:rPr lang="en-US" dirty="0"/>
              <a:t>Identified Establishment Phase Criterion</a:t>
            </a:r>
          </a:p>
          <a:p>
            <a:r>
              <a:rPr lang="en-US" dirty="0"/>
              <a:t>Determined Long-Term Behavior of the Short Distance Dispersal Model</a:t>
            </a:r>
          </a:p>
          <a:p>
            <a:r>
              <a:rPr lang="en-US" dirty="0"/>
              <a:t>Classified the Short Distance Dispersal Model as Type 1</a:t>
            </a:r>
          </a:p>
          <a:p>
            <a:endParaRPr lang="en-US" dirty="0"/>
          </a:p>
        </p:txBody>
      </p:sp>
      <p:sp>
        <p:nvSpPr>
          <p:cNvPr id="5" name="Date Placeholder 4">
            <a:extLst>
              <a:ext uri="{FF2B5EF4-FFF2-40B4-BE49-F238E27FC236}">
                <a16:creationId xmlns:a16="http://schemas.microsoft.com/office/drawing/2014/main" id="{74C38B22-103F-00B4-0F26-F23B5F5B7A88}"/>
              </a:ext>
            </a:extLst>
          </p:cNvPr>
          <p:cNvSpPr>
            <a:spLocks noGrp="1"/>
          </p:cNvSpPr>
          <p:nvPr>
            <p:ph type="dt" sz="half" idx="2"/>
          </p:nvPr>
        </p:nvSpPr>
        <p:spPr/>
        <p:txBody>
          <a:bodyPr/>
          <a:lstStyle/>
          <a:p>
            <a:r>
              <a:rPr lang="en-US"/>
              <a:t>Aidan Olson</a:t>
            </a:r>
            <a:endParaRPr lang="en-US" dirty="0"/>
          </a:p>
        </p:txBody>
      </p:sp>
      <p:sp>
        <p:nvSpPr>
          <p:cNvPr id="6" name="Picture Placeholder 5">
            <a:extLst>
              <a:ext uri="{FF2B5EF4-FFF2-40B4-BE49-F238E27FC236}">
                <a16:creationId xmlns:a16="http://schemas.microsoft.com/office/drawing/2014/main" id="{759E9865-F0A1-AFF1-881C-2002B48AEC06}"/>
              </a:ext>
            </a:extLst>
          </p:cNvPr>
          <p:cNvSpPr>
            <a:spLocks noGrp="1"/>
          </p:cNvSpPr>
          <p:nvPr>
            <p:ph type="pic" sz="quarter" idx="14"/>
          </p:nvPr>
        </p:nvSpPr>
        <p:spPr/>
        <p:txBody>
          <a:bodyPr/>
          <a:lstStyle/>
          <a:p>
            <a:endParaRPr lang="en-US"/>
          </a:p>
        </p:txBody>
      </p:sp>
      <p:sp>
        <p:nvSpPr>
          <p:cNvPr id="7" name="Footer Placeholder 6">
            <a:extLst>
              <a:ext uri="{FF2B5EF4-FFF2-40B4-BE49-F238E27FC236}">
                <a16:creationId xmlns:a16="http://schemas.microsoft.com/office/drawing/2014/main" id="{AEFA003F-79E5-16E9-47CE-861A28A8B928}"/>
              </a:ext>
            </a:extLst>
          </p:cNvPr>
          <p:cNvSpPr>
            <a:spLocks noGrp="1"/>
          </p:cNvSpPr>
          <p:nvPr>
            <p:ph type="ftr" sz="quarter" idx="3"/>
          </p:nvPr>
        </p:nvSpPr>
        <p:spPr/>
        <p:txBody>
          <a:bodyPr/>
          <a:lstStyle/>
          <a:p>
            <a:r>
              <a:rPr lang="en-US"/>
              <a:t>Shigesada et al. 1995</a:t>
            </a:r>
            <a:endParaRPr lang="en-US" dirty="0"/>
          </a:p>
        </p:txBody>
      </p:sp>
      <p:sp>
        <p:nvSpPr>
          <p:cNvPr id="8" name="Picture Placeholder 7">
            <a:extLst>
              <a:ext uri="{FF2B5EF4-FFF2-40B4-BE49-F238E27FC236}">
                <a16:creationId xmlns:a16="http://schemas.microsoft.com/office/drawing/2014/main" id="{C99A0621-E66A-A0E2-3D8D-EF2E0A3E10B2}"/>
              </a:ext>
            </a:extLst>
          </p:cNvPr>
          <p:cNvSpPr>
            <a:spLocks noGrp="1"/>
          </p:cNvSpPr>
          <p:nvPr>
            <p:ph type="pic" sz="quarter" idx="15"/>
          </p:nvPr>
        </p:nvSpPr>
        <p:spPr/>
        <p:txBody>
          <a:bodyPr/>
          <a:lstStyle/>
          <a:p>
            <a:endParaRPr lang="en-US"/>
          </a:p>
        </p:txBody>
      </p:sp>
      <p:sp>
        <p:nvSpPr>
          <p:cNvPr id="9" name="Slide Number Placeholder 8">
            <a:extLst>
              <a:ext uri="{FF2B5EF4-FFF2-40B4-BE49-F238E27FC236}">
                <a16:creationId xmlns:a16="http://schemas.microsoft.com/office/drawing/2014/main" id="{D37980D5-CD19-C6E2-419B-067BA515586D}"/>
              </a:ext>
            </a:extLst>
          </p:cNvPr>
          <p:cNvSpPr>
            <a:spLocks noGrp="1"/>
          </p:cNvSpPr>
          <p:nvPr>
            <p:ph type="sldNum" sz="quarter" idx="4"/>
          </p:nvPr>
        </p:nvSpPr>
        <p:spPr/>
        <p:txBody>
          <a:bodyPr/>
          <a:lstStyle/>
          <a:p>
            <a:fld id="{AE208ADF-3ADD-483D-A721-14E3EEE2C135}" type="slidenum">
              <a:rPr lang="en-US" smtClean="0"/>
              <a:pPr/>
              <a:t>13</a:t>
            </a:fld>
            <a:endParaRPr lang="en-US" dirty="0"/>
          </a:p>
        </p:txBody>
      </p:sp>
      <p:pic>
        <p:nvPicPr>
          <p:cNvPr id="10" name="Picture Placeholder 8" descr="A graph of a curve&#10;&#10;Description automatically generated">
            <a:extLst>
              <a:ext uri="{FF2B5EF4-FFF2-40B4-BE49-F238E27FC236}">
                <a16:creationId xmlns:a16="http://schemas.microsoft.com/office/drawing/2014/main" id="{43765343-25DE-64B0-1483-E9BC1929C6DB}"/>
              </a:ext>
            </a:extLst>
          </p:cNvPr>
          <p:cNvPicPr>
            <a:picLocks noGrp="1" noChangeAspect="1"/>
          </p:cNvPicPr>
          <p:nvPr>
            <p:ph type="pic" sz="quarter" idx="13"/>
          </p:nvPr>
        </p:nvPicPr>
        <p:blipFill rotWithShape="1">
          <a:blip r:embed="rId2"/>
          <a:srcRect l="718" r="718"/>
          <a:stretch/>
        </p:blipFill>
        <p:spPr/>
      </p:pic>
      <p:pic>
        <p:nvPicPr>
          <p:cNvPr id="13" name="Picture Placeholder 12">
            <a:extLst>
              <a:ext uri="{FF2B5EF4-FFF2-40B4-BE49-F238E27FC236}">
                <a16:creationId xmlns:a16="http://schemas.microsoft.com/office/drawing/2014/main" id="{253B7DED-B958-03C3-28DA-6747F225E1C1}"/>
              </a:ext>
            </a:extLst>
          </p:cNvPr>
          <p:cNvPicPr>
            <a:picLocks noChangeAspect="1"/>
          </p:cNvPicPr>
          <p:nvPr/>
        </p:nvPicPr>
        <p:blipFill rotWithShape="1">
          <a:blip r:embed="rId3"/>
          <a:srcRect/>
          <a:stretch/>
        </p:blipFill>
        <p:spPr>
          <a:xfrm>
            <a:off x="8124826" y="4160520"/>
            <a:ext cx="4067174" cy="2697480"/>
          </a:xfrm>
          <a:prstGeom prst="rect">
            <a:avLst/>
          </a:prstGeom>
          <a:solidFill>
            <a:schemeClr val="bg2">
              <a:lumMod val="50000"/>
              <a:lumOff val="50000"/>
            </a:schemeClr>
          </a:solidFill>
        </p:spPr>
      </p:pic>
      <p:pic>
        <p:nvPicPr>
          <p:cNvPr id="16" name="Picture 15" descr="A math equation with numbers and symbols&#10;&#10;Description automatically generated">
            <a:extLst>
              <a:ext uri="{FF2B5EF4-FFF2-40B4-BE49-F238E27FC236}">
                <a16:creationId xmlns:a16="http://schemas.microsoft.com/office/drawing/2014/main" id="{08E1A81F-C0E6-FBA0-DC41-8E39D07E7E2A}"/>
              </a:ext>
            </a:extLst>
          </p:cNvPr>
          <p:cNvPicPr>
            <a:picLocks noChangeAspect="1"/>
          </p:cNvPicPr>
          <p:nvPr/>
        </p:nvPicPr>
        <p:blipFill>
          <a:blip r:embed="rId4"/>
          <a:stretch>
            <a:fillRect/>
          </a:stretch>
        </p:blipFill>
        <p:spPr>
          <a:xfrm>
            <a:off x="3990975" y="4160520"/>
            <a:ext cx="4195953" cy="1766423"/>
          </a:xfrm>
          <a:prstGeom prst="rect">
            <a:avLst/>
          </a:prstGeom>
        </p:spPr>
      </p:pic>
      <p:pic>
        <p:nvPicPr>
          <p:cNvPr id="17" name="Picture 16" descr="A white background with black dots&#10;&#10;Description automatically generated">
            <a:extLst>
              <a:ext uri="{FF2B5EF4-FFF2-40B4-BE49-F238E27FC236}">
                <a16:creationId xmlns:a16="http://schemas.microsoft.com/office/drawing/2014/main" id="{90A7E887-44F3-7E69-AB5A-B05A3226A9BF}"/>
              </a:ext>
            </a:extLst>
          </p:cNvPr>
          <p:cNvPicPr>
            <a:picLocks noChangeAspect="1"/>
          </p:cNvPicPr>
          <p:nvPr/>
        </p:nvPicPr>
        <p:blipFill>
          <a:blip r:embed="rId5"/>
          <a:stretch>
            <a:fillRect/>
          </a:stretch>
        </p:blipFill>
        <p:spPr>
          <a:xfrm>
            <a:off x="3990975" y="5743838"/>
            <a:ext cx="4195953" cy="1120752"/>
          </a:xfrm>
          <a:prstGeom prst="rect">
            <a:avLst/>
          </a:prstGeom>
        </p:spPr>
      </p:pic>
      <p:pic>
        <p:nvPicPr>
          <p:cNvPr id="22" name="Picture 21" descr="A mathematical equation with a small arrow&#10;&#10;Description automatically generated with medium confidence">
            <a:extLst>
              <a:ext uri="{FF2B5EF4-FFF2-40B4-BE49-F238E27FC236}">
                <a16:creationId xmlns:a16="http://schemas.microsoft.com/office/drawing/2014/main" id="{85E1AB38-DAF6-9105-35D6-0DD970157B71}"/>
              </a:ext>
            </a:extLst>
          </p:cNvPr>
          <p:cNvPicPr>
            <a:picLocks noChangeAspect="1"/>
          </p:cNvPicPr>
          <p:nvPr/>
        </p:nvPicPr>
        <p:blipFill>
          <a:blip r:embed="rId6"/>
          <a:stretch>
            <a:fillRect/>
          </a:stretch>
        </p:blipFill>
        <p:spPr>
          <a:xfrm>
            <a:off x="8124826" y="443928"/>
            <a:ext cx="2748777" cy="1099511"/>
          </a:xfrm>
          <a:prstGeom prst="rect">
            <a:avLst/>
          </a:prstGeom>
        </p:spPr>
      </p:pic>
    </p:spTree>
    <p:extLst>
      <p:ext uri="{BB962C8B-B14F-4D97-AF65-F5344CB8AC3E}">
        <p14:creationId xmlns:p14="http://schemas.microsoft.com/office/powerpoint/2010/main" val="3555800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240D-F06E-3A46-206F-B30770474266}"/>
              </a:ext>
            </a:extLst>
          </p:cNvPr>
          <p:cNvSpPr>
            <a:spLocks noGrp="1"/>
          </p:cNvSpPr>
          <p:nvPr>
            <p:ph type="title"/>
          </p:nvPr>
        </p:nvSpPr>
        <p:spPr>
          <a:xfrm>
            <a:off x="838200" y="695834"/>
            <a:ext cx="10515600" cy="899783"/>
          </a:xfrm>
        </p:spPr>
        <p:txBody>
          <a:bodyPr/>
          <a:lstStyle/>
          <a:p>
            <a:r>
              <a:rPr lang="en-US" dirty="0"/>
              <a:t>Long Distance Migration and Stratified Diffusion</a:t>
            </a:r>
          </a:p>
        </p:txBody>
      </p:sp>
      <p:sp>
        <p:nvSpPr>
          <p:cNvPr id="3" name="Text Placeholder 2">
            <a:extLst>
              <a:ext uri="{FF2B5EF4-FFF2-40B4-BE49-F238E27FC236}">
                <a16:creationId xmlns:a16="http://schemas.microsoft.com/office/drawing/2014/main" id="{7FA5889C-99C6-EDB1-D651-A44B39CBFB51}"/>
              </a:ext>
            </a:extLst>
          </p:cNvPr>
          <p:cNvSpPr>
            <a:spLocks noGrp="1"/>
          </p:cNvSpPr>
          <p:nvPr>
            <p:ph type="body" sz="quarter" idx="16"/>
          </p:nvPr>
        </p:nvSpPr>
        <p:spPr/>
        <p:txBody>
          <a:bodyPr>
            <a:normAutofit/>
          </a:bodyPr>
          <a:lstStyle/>
          <a:p>
            <a:r>
              <a:rPr lang="en-US" i="1" dirty="0"/>
              <a:t>Long Distance Migration (LDM): </a:t>
            </a:r>
            <a:r>
              <a:rPr lang="en-US" dirty="0"/>
              <a:t>Members of a population that move large distances to establish new colonies</a:t>
            </a:r>
          </a:p>
          <a:p>
            <a:r>
              <a:rPr lang="en-US" i="1" dirty="0"/>
              <a:t>Stratified Diffusion</a:t>
            </a:r>
            <a:r>
              <a:rPr lang="en-US" dirty="0"/>
              <a:t>: The incorporation of LDM into the ND model</a:t>
            </a:r>
          </a:p>
          <a:p>
            <a:endParaRPr lang="en-US" dirty="0"/>
          </a:p>
          <a:p>
            <a:endParaRPr lang="en-US" dirty="0"/>
          </a:p>
        </p:txBody>
      </p:sp>
      <p:sp>
        <p:nvSpPr>
          <p:cNvPr id="5" name="Date Placeholder 4">
            <a:extLst>
              <a:ext uri="{FF2B5EF4-FFF2-40B4-BE49-F238E27FC236}">
                <a16:creationId xmlns:a16="http://schemas.microsoft.com/office/drawing/2014/main" id="{38F388B3-2606-DE0B-8099-DE02CBBBA2B2}"/>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48F9EA90-3C35-7DE9-A315-F24C61CFECAD}"/>
              </a:ext>
            </a:extLst>
          </p:cNvPr>
          <p:cNvSpPr>
            <a:spLocks noGrp="1"/>
          </p:cNvSpPr>
          <p:nvPr>
            <p:ph type="ftr" sz="quarter" idx="3"/>
          </p:nvPr>
        </p:nvSpPr>
        <p:spPr/>
        <p:txBody>
          <a:bodyPr/>
          <a:lstStyle/>
          <a:p>
            <a:r>
              <a:rPr lang="en-US"/>
              <a:t>Shigesada et al. 1995</a:t>
            </a:r>
            <a:endParaRPr lang="en-US" dirty="0"/>
          </a:p>
        </p:txBody>
      </p:sp>
      <p:sp>
        <p:nvSpPr>
          <p:cNvPr id="9" name="Slide Number Placeholder 8">
            <a:extLst>
              <a:ext uri="{FF2B5EF4-FFF2-40B4-BE49-F238E27FC236}">
                <a16:creationId xmlns:a16="http://schemas.microsoft.com/office/drawing/2014/main" id="{1C78983E-06AA-6061-EB16-103C4A796FD5}"/>
              </a:ext>
            </a:extLst>
          </p:cNvPr>
          <p:cNvSpPr>
            <a:spLocks noGrp="1"/>
          </p:cNvSpPr>
          <p:nvPr>
            <p:ph type="sldNum" sz="quarter" idx="4"/>
          </p:nvPr>
        </p:nvSpPr>
        <p:spPr/>
        <p:txBody>
          <a:bodyPr/>
          <a:lstStyle/>
          <a:p>
            <a:fld id="{AE208ADF-3ADD-483D-A721-14E3EEE2C135}" type="slidenum">
              <a:rPr lang="en-US" smtClean="0"/>
              <a:pPr/>
              <a:t>14</a:t>
            </a:fld>
            <a:endParaRPr lang="en-US" dirty="0"/>
          </a:p>
        </p:txBody>
      </p:sp>
      <p:pic>
        <p:nvPicPr>
          <p:cNvPr id="11" name="Picture Placeholder 37" descr="A diagram of a circle with arrows&#10;&#10;Description automatically generated">
            <a:extLst>
              <a:ext uri="{FF2B5EF4-FFF2-40B4-BE49-F238E27FC236}">
                <a16:creationId xmlns:a16="http://schemas.microsoft.com/office/drawing/2014/main" id="{93ED5C03-75C6-8846-76DF-3717214530B5}"/>
              </a:ext>
            </a:extLst>
          </p:cNvPr>
          <p:cNvPicPr>
            <a:picLocks noGrp="1" noChangeAspect="1"/>
          </p:cNvPicPr>
          <p:nvPr>
            <p:ph type="pic" sz="quarter" idx="14"/>
          </p:nvPr>
        </p:nvPicPr>
        <p:blipFill rotWithShape="1">
          <a:blip r:embed="rId3"/>
          <a:srcRect l="11541" r="10390" b="27689"/>
          <a:stretch/>
        </p:blipFill>
        <p:spPr>
          <a:xfrm>
            <a:off x="4059936" y="4160520"/>
            <a:ext cx="4133088" cy="2697480"/>
          </a:xfrm>
        </p:spPr>
      </p:pic>
      <p:pic>
        <p:nvPicPr>
          <p:cNvPr id="12" name="Picture Placeholder 12">
            <a:extLst>
              <a:ext uri="{FF2B5EF4-FFF2-40B4-BE49-F238E27FC236}">
                <a16:creationId xmlns:a16="http://schemas.microsoft.com/office/drawing/2014/main" id="{2B0DC0DD-2B2D-4C79-2B0F-F03D61F40F18}"/>
              </a:ext>
            </a:extLst>
          </p:cNvPr>
          <p:cNvPicPr>
            <a:picLocks noGrp="1" noChangeAspect="1"/>
          </p:cNvPicPr>
          <p:nvPr>
            <p:ph type="pic" sz="quarter" idx="15"/>
          </p:nvPr>
        </p:nvPicPr>
        <p:blipFill rotWithShape="1">
          <a:blip r:embed="rId4"/>
          <a:srcRect/>
          <a:stretch/>
        </p:blipFill>
        <p:spPr>
          <a:xfrm>
            <a:off x="8124827" y="4160520"/>
            <a:ext cx="4073269" cy="2697480"/>
          </a:xfrm>
          <a:prstGeom prst="rect">
            <a:avLst/>
          </a:prstGeom>
          <a:solidFill>
            <a:schemeClr val="bg2">
              <a:lumMod val="50000"/>
              <a:lumOff val="50000"/>
            </a:schemeClr>
          </a:solidFill>
        </p:spPr>
      </p:pic>
      <p:pic>
        <p:nvPicPr>
          <p:cNvPr id="13" name="Picture Placeholder 17" descr="A close-up of a plant&#10;&#10;Description automatically generated">
            <a:extLst>
              <a:ext uri="{FF2B5EF4-FFF2-40B4-BE49-F238E27FC236}">
                <a16:creationId xmlns:a16="http://schemas.microsoft.com/office/drawing/2014/main" id="{81643EFC-EC20-2F3A-D85B-3788A9920CBC}"/>
              </a:ext>
            </a:extLst>
          </p:cNvPr>
          <p:cNvPicPr>
            <a:picLocks noGrp="1" noChangeAspect="1"/>
          </p:cNvPicPr>
          <p:nvPr>
            <p:ph type="pic" sz="quarter" idx="13"/>
          </p:nvPr>
        </p:nvPicPr>
        <p:blipFill rotWithShape="1">
          <a:blip r:embed="rId5"/>
          <a:srcRect/>
          <a:stretch/>
        </p:blipFill>
        <p:spPr>
          <a:xfrm>
            <a:off x="0" y="4160520"/>
            <a:ext cx="4067175" cy="2697480"/>
          </a:xfrm>
          <a:prstGeom prst="rect">
            <a:avLst/>
          </a:prstGeom>
          <a:solidFill>
            <a:schemeClr val="bg2">
              <a:lumMod val="50000"/>
              <a:lumOff val="50000"/>
            </a:schemeClr>
          </a:solidFill>
        </p:spPr>
      </p:pic>
    </p:spTree>
    <p:extLst>
      <p:ext uri="{BB962C8B-B14F-4D97-AF65-F5344CB8AC3E}">
        <p14:creationId xmlns:p14="http://schemas.microsoft.com/office/powerpoint/2010/main" val="287972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9FB4-3D8D-160B-0EA3-CF552A6BB303}"/>
              </a:ext>
            </a:extLst>
          </p:cNvPr>
          <p:cNvSpPr>
            <a:spLocks noGrp="1"/>
          </p:cNvSpPr>
          <p:nvPr>
            <p:ph type="title"/>
          </p:nvPr>
        </p:nvSpPr>
        <p:spPr/>
        <p:txBody>
          <a:bodyPr/>
          <a:lstStyle/>
          <a:p>
            <a:r>
              <a:rPr lang="en-US" dirty="0"/>
              <a:t>Von Forester Equation </a:t>
            </a:r>
          </a:p>
        </p:txBody>
      </p:sp>
      <p:sp>
        <p:nvSpPr>
          <p:cNvPr id="3" name="Content Placeholder 2">
            <a:extLst>
              <a:ext uri="{FF2B5EF4-FFF2-40B4-BE49-F238E27FC236}">
                <a16:creationId xmlns:a16="http://schemas.microsoft.com/office/drawing/2014/main" id="{B02E7627-5674-F398-06CB-98D8AABD21EF}"/>
              </a:ext>
            </a:extLst>
          </p:cNvPr>
          <p:cNvSpPr>
            <a:spLocks noGrp="1"/>
          </p:cNvSpPr>
          <p:nvPr>
            <p:ph idx="1"/>
          </p:nvPr>
        </p:nvSpPr>
        <p:spPr/>
        <p:txBody>
          <a:bodyPr/>
          <a:lstStyle/>
          <a:p>
            <a:r>
              <a:rPr lang="en-US" dirty="0"/>
              <a:t>Wave transport solution</a:t>
            </a:r>
          </a:p>
        </p:txBody>
      </p:sp>
      <p:pic>
        <p:nvPicPr>
          <p:cNvPr id="11" name="Picture Placeholder 10" descr="A mathematical equation with black text&#10;&#10;Description automatically generated with medium confidence">
            <a:extLst>
              <a:ext uri="{FF2B5EF4-FFF2-40B4-BE49-F238E27FC236}">
                <a16:creationId xmlns:a16="http://schemas.microsoft.com/office/drawing/2014/main" id="{38B4F735-8960-560C-24E8-9A37E5692388}"/>
              </a:ext>
            </a:extLst>
          </p:cNvPr>
          <p:cNvPicPr>
            <a:picLocks noGrp="1" noChangeAspect="1"/>
          </p:cNvPicPr>
          <p:nvPr>
            <p:ph type="pic" sz="quarter" idx="13"/>
          </p:nvPr>
        </p:nvPicPr>
        <p:blipFill rotWithShape="1">
          <a:blip r:embed="rId3"/>
          <a:srcRect l="785"/>
          <a:stretch/>
        </p:blipFill>
        <p:spPr>
          <a:xfrm>
            <a:off x="6276110" y="658368"/>
            <a:ext cx="5657098" cy="2606040"/>
          </a:xfrm>
        </p:spPr>
      </p:pic>
      <p:pic>
        <p:nvPicPr>
          <p:cNvPr id="13" name="Picture Placeholder 12" descr="A graph of density and radius&#10;&#10;Description automatically generated">
            <a:extLst>
              <a:ext uri="{FF2B5EF4-FFF2-40B4-BE49-F238E27FC236}">
                <a16:creationId xmlns:a16="http://schemas.microsoft.com/office/drawing/2014/main" id="{77C0D6C5-1959-FA80-99EF-D02B0358A385}"/>
              </a:ext>
            </a:extLst>
          </p:cNvPr>
          <p:cNvPicPr>
            <a:picLocks noGrp="1" noChangeAspect="1"/>
          </p:cNvPicPr>
          <p:nvPr>
            <p:ph type="pic" sz="quarter" idx="14"/>
          </p:nvPr>
        </p:nvPicPr>
        <p:blipFill rotWithShape="1">
          <a:blip r:embed="rId4"/>
          <a:srcRect t="18483" b="18483"/>
          <a:stretch/>
        </p:blipFill>
        <p:spPr>
          <a:xfrm>
            <a:off x="6276110" y="3584448"/>
            <a:ext cx="5657098" cy="2606040"/>
          </a:xfrm>
        </p:spPr>
      </p:pic>
      <p:sp>
        <p:nvSpPr>
          <p:cNvPr id="6" name="Date Placeholder 5">
            <a:extLst>
              <a:ext uri="{FF2B5EF4-FFF2-40B4-BE49-F238E27FC236}">
                <a16:creationId xmlns:a16="http://schemas.microsoft.com/office/drawing/2014/main" id="{14308436-2678-46B7-EE3A-21981C894CFF}"/>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67AF6DED-6803-1326-D47B-2FF5EBB56271}"/>
              </a:ext>
            </a:extLst>
          </p:cNvPr>
          <p:cNvSpPr>
            <a:spLocks noGrp="1"/>
          </p:cNvSpPr>
          <p:nvPr>
            <p:ph type="ftr" sz="quarter" idx="3"/>
          </p:nvPr>
        </p:nvSpPr>
        <p:spPr/>
        <p:txBody>
          <a:bodyPr/>
          <a:lstStyle/>
          <a:p>
            <a:r>
              <a:rPr lang="en-US"/>
              <a:t>Shigesada et al. 1995</a:t>
            </a:r>
            <a:endParaRPr lang="en-US" dirty="0"/>
          </a:p>
        </p:txBody>
      </p:sp>
      <p:sp>
        <p:nvSpPr>
          <p:cNvPr id="8" name="Slide Number Placeholder 7">
            <a:extLst>
              <a:ext uri="{FF2B5EF4-FFF2-40B4-BE49-F238E27FC236}">
                <a16:creationId xmlns:a16="http://schemas.microsoft.com/office/drawing/2014/main" id="{5F40C093-79E3-F29E-6C54-854EBB92E5CB}"/>
              </a:ext>
            </a:extLst>
          </p:cNvPr>
          <p:cNvSpPr>
            <a:spLocks noGrp="1"/>
          </p:cNvSpPr>
          <p:nvPr>
            <p:ph type="sldNum" sz="quarter" idx="4"/>
          </p:nvPr>
        </p:nvSpPr>
        <p:spPr/>
        <p:txBody>
          <a:bodyPr/>
          <a:lstStyle/>
          <a:p>
            <a:fld id="{AE208ADF-3ADD-483D-A721-14E3EEE2C135}" type="slidenum">
              <a:rPr lang="en-US" smtClean="0"/>
              <a:pPr/>
              <a:t>15</a:t>
            </a:fld>
            <a:endParaRPr lang="en-US" dirty="0"/>
          </a:p>
        </p:txBody>
      </p:sp>
    </p:spTree>
    <p:extLst>
      <p:ext uri="{BB962C8B-B14F-4D97-AF65-F5344CB8AC3E}">
        <p14:creationId xmlns:p14="http://schemas.microsoft.com/office/powerpoint/2010/main" val="626092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4ABC-CE01-034F-8A50-C4787C9570AE}"/>
              </a:ext>
            </a:extLst>
          </p:cNvPr>
          <p:cNvSpPr>
            <a:spLocks noGrp="1"/>
          </p:cNvSpPr>
          <p:nvPr>
            <p:ph type="title"/>
          </p:nvPr>
        </p:nvSpPr>
        <p:spPr>
          <a:xfrm>
            <a:off x="845164" y="695834"/>
            <a:ext cx="10515600" cy="899783"/>
          </a:xfrm>
        </p:spPr>
        <p:txBody>
          <a:bodyPr/>
          <a:lstStyle/>
          <a:p>
            <a:r>
              <a:rPr lang="en-US" dirty="0"/>
              <a:t>Conclusion</a:t>
            </a:r>
          </a:p>
        </p:txBody>
      </p:sp>
      <p:sp>
        <p:nvSpPr>
          <p:cNvPr id="3" name="Text Placeholder 2">
            <a:extLst>
              <a:ext uri="{FF2B5EF4-FFF2-40B4-BE49-F238E27FC236}">
                <a16:creationId xmlns:a16="http://schemas.microsoft.com/office/drawing/2014/main" id="{86CEBCEE-48F9-7305-B9CF-1193EE7B117C}"/>
              </a:ext>
            </a:extLst>
          </p:cNvPr>
          <p:cNvSpPr>
            <a:spLocks noGrp="1"/>
          </p:cNvSpPr>
          <p:nvPr>
            <p:ph type="body" sz="quarter" idx="16"/>
          </p:nvPr>
        </p:nvSpPr>
        <p:spPr/>
        <p:txBody>
          <a:bodyPr>
            <a:normAutofit/>
          </a:bodyPr>
          <a:lstStyle/>
          <a:p>
            <a:pPr algn="l"/>
            <a:r>
              <a:rPr lang="en-US" dirty="0"/>
              <a:t>Modeled Short Distance Dispersal</a:t>
            </a:r>
          </a:p>
        </p:txBody>
      </p:sp>
      <p:sp>
        <p:nvSpPr>
          <p:cNvPr id="5" name="Date Placeholder 4">
            <a:extLst>
              <a:ext uri="{FF2B5EF4-FFF2-40B4-BE49-F238E27FC236}">
                <a16:creationId xmlns:a16="http://schemas.microsoft.com/office/drawing/2014/main" id="{61BD63B4-7231-BBD1-3AAA-7358C3F23BC6}"/>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BE925B1D-19F6-A31A-245C-C8A405447079}"/>
              </a:ext>
            </a:extLst>
          </p:cNvPr>
          <p:cNvSpPr>
            <a:spLocks noGrp="1"/>
          </p:cNvSpPr>
          <p:nvPr>
            <p:ph type="ftr" sz="quarter" idx="3"/>
          </p:nvPr>
        </p:nvSpPr>
        <p:spPr/>
        <p:txBody>
          <a:bodyPr/>
          <a:lstStyle/>
          <a:p>
            <a:r>
              <a:rPr lang="en-US"/>
              <a:t>Shigesada et al. 1995</a:t>
            </a:r>
            <a:endParaRPr lang="en-US" dirty="0"/>
          </a:p>
        </p:txBody>
      </p:sp>
      <p:pic>
        <p:nvPicPr>
          <p:cNvPr id="15" name="Picture Placeholder 14" descr="Diagram of a diagram of a process&#10;&#10;Description automatically generated">
            <a:extLst>
              <a:ext uri="{FF2B5EF4-FFF2-40B4-BE49-F238E27FC236}">
                <a16:creationId xmlns:a16="http://schemas.microsoft.com/office/drawing/2014/main" id="{4524F9EC-1A75-1A7C-B533-68D22424E988}"/>
              </a:ext>
            </a:extLst>
          </p:cNvPr>
          <p:cNvPicPr>
            <a:picLocks noGrp="1" noChangeAspect="1"/>
          </p:cNvPicPr>
          <p:nvPr>
            <p:ph type="pic" sz="quarter" idx="15"/>
          </p:nvPr>
        </p:nvPicPr>
        <p:blipFill rotWithShape="1">
          <a:blip r:embed="rId3"/>
          <a:srcRect/>
          <a:stretch/>
        </p:blipFill>
        <p:spPr>
          <a:xfrm>
            <a:off x="8193024" y="4160520"/>
            <a:ext cx="4005072" cy="2697480"/>
          </a:xfrm>
        </p:spPr>
      </p:pic>
      <p:sp>
        <p:nvSpPr>
          <p:cNvPr id="9" name="Slide Number Placeholder 8">
            <a:extLst>
              <a:ext uri="{FF2B5EF4-FFF2-40B4-BE49-F238E27FC236}">
                <a16:creationId xmlns:a16="http://schemas.microsoft.com/office/drawing/2014/main" id="{9BC1F775-E632-6511-39C6-B25EEC10D76A}"/>
              </a:ext>
            </a:extLst>
          </p:cNvPr>
          <p:cNvSpPr>
            <a:spLocks noGrp="1"/>
          </p:cNvSpPr>
          <p:nvPr>
            <p:ph type="sldNum" sz="quarter" idx="4"/>
          </p:nvPr>
        </p:nvSpPr>
        <p:spPr/>
        <p:txBody>
          <a:bodyPr/>
          <a:lstStyle/>
          <a:p>
            <a:fld id="{AE208ADF-3ADD-483D-A721-14E3EEE2C135}" type="slidenum">
              <a:rPr lang="en-US" smtClean="0"/>
              <a:pPr/>
              <a:t>16</a:t>
            </a:fld>
            <a:endParaRPr lang="en-US" dirty="0"/>
          </a:p>
        </p:txBody>
      </p:sp>
      <p:pic>
        <p:nvPicPr>
          <p:cNvPr id="11" name="Picture Placeholder 11" descr="A small rodent standing in water&#10;&#10;Description automatically generated">
            <a:extLst>
              <a:ext uri="{FF2B5EF4-FFF2-40B4-BE49-F238E27FC236}">
                <a16:creationId xmlns:a16="http://schemas.microsoft.com/office/drawing/2014/main" id="{A28DC059-A729-2A95-0EE5-0607EACFFF5D}"/>
              </a:ext>
            </a:extLst>
          </p:cNvPr>
          <p:cNvPicPr>
            <a:picLocks noGrp="1" noChangeAspect="1"/>
          </p:cNvPicPr>
          <p:nvPr>
            <p:ph type="pic" sz="quarter" idx="13"/>
          </p:nvPr>
        </p:nvPicPr>
        <p:blipFill>
          <a:blip r:embed="rId4"/>
          <a:srcRect l="1530" r="1530"/>
          <a:stretch>
            <a:fillRect/>
          </a:stretch>
        </p:blipFill>
        <p:spPr>
          <a:prstGeom prst="rect">
            <a:avLst/>
          </a:prstGeom>
          <a:solidFill>
            <a:schemeClr val="bg2">
              <a:lumMod val="50000"/>
              <a:lumOff val="50000"/>
            </a:schemeClr>
          </a:solidFill>
        </p:spPr>
      </p:pic>
      <p:pic>
        <p:nvPicPr>
          <p:cNvPr id="12" name="Picture Placeholder 12" descr="A line drawing of a line&#10;&#10;Description automatically generated">
            <a:extLst>
              <a:ext uri="{FF2B5EF4-FFF2-40B4-BE49-F238E27FC236}">
                <a16:creationId xmlns:a16="http://schemas.microsoft.com/office/drawing/2014/main" id="{E2FB448D-59F7-78E8-ABC1-C5E10DF4B9C7}"/>
              </a:ext>
            </a:extLst>
          </p:cNvPr>
          <p:cNvPicPr>
            <a:picLocks noGrp="1" noChangeAspect="1"/>
          </p:cNvPicPr>
          <p:nvPr>
            <p:ph type="pic" sz="quarter" idx="14"/>
          </p:nvPr>
        </p:nvPicPr>
        <p:blipFill rotWithShape="1">
          <a:blip r:embed="rId5"/>
          <a:srcRect l="-176"/>
          <a:stretch/>
        </p:blipFill>
        <p:spPr>
          <a:xfrm>
            <a:off x="4059936" y="4160520"/>
            <a:ext cx="4133088" cy="2697480"/>
          </a:xfrm>
        </p:spPr>
      </p:pic>
      <p:sp>
        <p:nvSpPr>
          <p:cNvPr id="13" name="TextBox 12">
            <a:extLst>
              <a:ext uri="{FF2B5EF4-FFF2-40B4-BE49-F238E27FC236}">
                <a16:creationId xmlns:a16="http://schemas.microsoft.com/office/drawing/2014/main" id="{0C0AF7EA-9F1D-BE48-1B50-A780BF9EC59A}"/>
              </a:ext>
            </a:extLst>
          </p:cNvPr>
          <p:cNvSpPr txBox="1"/>
          <p:nvPr/>
        </p:nvSpPr>
        <p:spPr>
          <a:xfrm>
            <a:off x="4960483" y="4160520"/>
            <a:ext cx="2405146" cy="369332"/>
          </a:xfrm>
          <a:prstGeom prst="rect">
            <a:avLst/>
          </a:prstGeom>
          <a:noFill/>
        </p:spPr>
        <p:txBody>
          <a:bodyPr wrap="none" rtlCol="0">
            <a:spAutoFit/>
          </a:bodyPr>
          <a:lstStyle/>
          <a:p>
            <a:r>
              <a:rPr lang="en-US" dirty="0">
                <a:solidFill>
                  <a:schemeClr val="bg1"/>
                </a:solidFill>
              </a:rPr>
              <a:t>Neighborhood Diffusion</a:t>
            </a:r>
          </a:p>
        </p:txBody>
      </p:sp>
      <p:pic>
        <p:nvPicPr>
          <p:cNvPr id="4" name="Picture Placeholder 8" descr="A graph of a curve&#10;&#10;Description automatically generated">
            <a:extLst>
              <a:ext uri="{FF2B5EF4-FFF2-40B4-BE49-F238E27FC236}">
                <a16:creationId xmlns:a16="http://schemas.microsoft.com/office/drawing/2014/main" id="{B08449AA-A0B9-8A8C-4608-9CFB79F9EA98}"/>
              </a:ext>
            </a:extLst>
          </p:cNvPr>
          <p:cNvPicPr>
            <a:picLocks noChangeAspect="1"/>
          </p:cNvPicPr>
          <p:nvPr/>
        </p:nvPicPr>
        <p:blipFill rotWithShape="1">
          <a:blip r:embed="rId6"/>
          <a:srcRect l="718" r="718"/>
          <a:stretch/>
        </p:blipFill>
        <p:spPr>
          <a:xfrm>
            <a:off x="4069376" y="4160520"/>
            <a:ext cx="4067175" cy="2697480"/>
          </a:xfrm>
          <a:prstGeom prst="rect">
            <a:avLst/>
          </a:prstGeom>
          <a:solidFill>
            <a:schemeClr val="bg2">
              <a:lumMod val="50000"/>
              <a:lumOff val="50000"/>
            </a:schemeClr>
          </a:solidFill>
        </p:spPr>
      </p:pic>
      <p:pic>
        <p:nvPicPr>
          <p:cNvPr id="6" name="Picture Placeholder 12">
            <a:extLst>
              <a:ext uri="{FF2B5EF4-FFF2-40B4-BE49-F238E27FC236}">
                <a16:creationId xmlns:a16="http://schemas.microsoft.com/office/drawing/2014/main" id="{59A046BE-8C2C-DDE1-BE66-A1AE951FF0A5}"/>
              </a:ext>
            </a:extLst>
          </p:cNvPr>
          <p:cNvPicPr>
            <a:picLocks noChangeAspect="1"/>
          </p:cNvPicPr>
          <p:nvPr/>
        </p:nvPicPr>
        <p:blipFill rotWithShape="1">
          <a:blip r:embed="rId7"/>
          <a:srcRect/>
          <a:stretch/>
        </p:blipFill>
        <p:spPr>
          <a:xfrm>
            <a:off x="8136551" y="4160520"/>
            <a:ext cx="4073269" cy="2697480"/>
          </a:xfrm>
          <a:prstGeom prst="rect">
            <a:avLst/>
          </a:prstGeom>
          <a:solidFill>
            <a:schemeClr val="bg2">
              <a:lumMod val="50000"/>
              <a:lumOff val="50000"/>
            </a:schemeClr>
          </a:solidFill>
        </p:spPr>
      </p:pic>
    </p:spTree>
    <p:extLst>
      <p:ext uri="{BB962C8B-B14F-4D97-AF65-F5344CB8AC3E}">
        <p14:creationId xmlns:p14="http://schemas.microsoft.com/office/powerpoint/2010/main" val="66801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60B8-7938-04C4-CF4E-909D04DC6A52}"/>
              </a:ext>
            </a:extLst>
          </p:cNvPr>
          <p:cNvSpPr>
            <a:spLocks noGrp="1"/>
          </p:cNvSpPr>
          <p:nvPr>
            <p:ph type="title"/>
          </p:nvPr>
        </p:nvSpPr>
        <p:spPr/>
        <p:txBody>
          <a:bodyPr/>
          <a:lstStyle/>
          <a:p>
            <a:r>
              <a:rPr lang="en-US" dirty="0"/>
              <a:t>LDM Model Integration</a:t>
            </a:r>
          </a:p>
        </p:txBody>
      </p:sp>
      <p:sp>
        <p:nvSpPr>
          <p:cNvPr id="3" name="Content Placeholder 2">
            <a:extLst>
              <a:ext uri="{FF2B5EF4-FFF2-40B4-BE49-F238E27FC236}">
                <a16:creationId xmlns:a16="http://schemas.microsoft.com/office/drawing/2014/main" id="{04279FBE-43EF-ABF6-CAD5-312B7FB97502}"/>
              </a:ext>
            </a:extLst>
          </p:cNvPr>
          <p:cNvSpPr>
            <a:spLocks noGrp="1"/>
          </p:cNvSpPr>
          <p:nvPr>
            <p:ph idx="1"/>
          </p:nvPr>
        </p:nvSpPr>
        <p:spPr/>
        <p:txBody>
          <a:bodyPr/>
          <a:lstStyle/>
          <a:p>
            <a:r>
              <a:rPr lang="en-US" dirty="0">
                <a:solidFill>
                  <a:schemeClr val="tx2"/>
                </a:solidFill>
              </a:rPr>
              <a:t>KPP no longer applies with offspring colonies</a:t>
            </a:r>
          </a:p>
          <a:p>
            <a:endParaRPr lang="en-US" dirty="0">
              <a:solidFill>
                <a:schemeClr val="tx2"/>
              </a:solidFill>
            </a:endParaRPr>
          </a:p>
          <a:p>
            <a:r>
              <a:rPr lang="en-US" dirty="0">
                <a:solidFill>
                  <a:srgbClr val="FF0000">
                    <a:alpha val="85000"/>
                  </a:srgbClr>
                </a:solidFill>
              </a:rPr>
              <a:t>Von Forester Equation</a:t>
            </a:r>
          </a:p>
        </p:txBody>
      </p:sp>
      <p:pic>
        <p:nvPicPr>
          <p:cNvPr id="12" name="Picture Placeholder 11" descr="A math equations with numbers&#10;&#10;Description automatically generated with medium confidence">
            <a:extLst>
              <a:ext uri="{FF2B5EF4-FFF2-40B4-BE49-F238E27FC236}">
                <a16:creationId xmlns:a16="http://schemas.microsoft.com/office/drawing/2014/main" id="{DF36A575-1984-2D64-2343-A5739FFDB9F9}"/>
              </a:ext>
            </a:extLst>
          </p:cNvPr>
          <p:cNvPicPr>
            <a:picLocks noGrp="1" noChangeAspect="1"/>
          </p:cNvPicPr>
          <p:nvPr>
            <p:ph type="pic" sz="quarter" idx="13"/>
          </p:nvPr>
        </p:nvPicPr>
        <p:blipFill rotWithShape="1">
          <a:blip r:embed="rId3"/>
          <a:srcRect l="6447" r="2207"/>
          <a:stretch/>
        </p:blipFill>
        <p:spPr>
          <a:xfrm>
            <a:off x="1236133" y="4134612"/>
            <a:ext cx="4167383" cy="2075688"/>
          </a:xfrm>
        </p:spPr>
      </p:pic>
      <p:pic>
        <p:nvPicPr>
          <p:cNvPr id="15" name="Picture Placeholder 14" descr="A math equations with numbers&#10;&#10;Description automatically generated with medium confidence">
            <a:extLst>
              <a:ext uri="{FF2B5EF4-FFF2-40B4-BE49-F238E27FC236}">
                <a16:creationId xmlns:a16="http://schemas.microsoft.com/office/drawing/2014/main" id="{EB69C832-9A90-A2ED-EC82-17118FE8C960}"/>
              </a:ext>
            </a:extLst>
          </p:cNvPr>
          <p:cNvPicPr>
            <a:picLocks noGrp="1" noChangeAspect="1"/>
          </p:cNvPicPr>
          <p:nvPr>
            <p:ph type="pic" sz="quarter" idx="14"/>
          </p:nvPr>
        </p:nvPicPr>
        <p:blipFill rotWithShape="1">
          <a:blip r:embed="rId4"/>
          <a:srcRect l="4093" t="8608" r="-51" b="-8608"/>
          <a:stretch/>
        </p:blipFill>
        <p:spPr>
          <a:xfrm>
            <a:off x="6788486" y="4133850"/>
            <a:ext cx="4607647" cy="2076450"/>
          </a:xfrm>
        </p:spPr>
      </p:pic>
      <p:sp>
        <p:nvSpPr>
          <p:cNvPr id="8" name="Date Placeholder 7">
            <a:extLst>
              <a:ext uri="{FF2B5EF4-FFF2-40B4-BE49-F238E27FC236}">
                <a16:creationId xmlns:a16="http://schemas.microsoft.com/office/drawing/2014/main" id="{221CC711-64E7-9F4D-749F-AEC9FB96C478}"/>
              </a:ext>
            </a:extLst>
          </p:cNvPr>
          <p:cNvSpPr>
            <a:spLocks noGrp="1"/>
          </p:cNvSpPr>
          <p:nvPr>
            <p:ph type="dt" sz="half" idx="2"/>
          </p:nvPr>
        </p:nvSpPr>
        <p:spPr/>
        <p:txBody>
          <a:bodyPr/>
          <a:lstStyle/>
          <a:p>
            <a:r>
              <a:rPr lang="en-US"/>
              <a:t>Aidan Olson</a:t>
            </a:r>
            <a:endParaRPr lang="en-US" dirty="0"/>
          </a:p>
        </p:txBody>
      </p:sp>
      <p:sp>
        <p:nvSpPr>
          <p:cNvPr id="9" name="Footer Placeholder 8">
            <a:extLst>
              <a:ext uri="{FF2B5EF4-FFF2-40B4-BE49-F238E27FC236}">
                <a16:creationId xmlns:a16="http://schemas.microsoft.com/office/drawing/2014/main" id="{1CC0BAE4-C762-9BAD-77E0-600FF4371926}"/>
              </a:ext>
            </a:extLst>
          </p:cNvPr>
          <p:cNvSpPr>
            <a:spLocks noGrp="1"/>
          </p:cNvSpPr>
          <p:nvPr>
            <p:ph type="ftr" sz="quarter" idx="3"/>
          </p:nvPr>
        </p:nvSpPr>
        <p:spPr/>
        <p:txBody>
          <a:bodyPr/>
          <a:lstStyle/>
          <a:p>
            <a:r>
              <a:rPr lang="en-US"/>
              <a:t>Shigesada et al. 1995</a:t>
            </a:r>
            <a:endParaRPr lang="en-US" dirty="0"/>
          </a:p>
        </p:txBody>
      </p:sp>
      <p:sp>
        <p:nvSpPr>
          <p:cNvPr id="10" name="Slide Number Placeholder 9">
            <a:extLst>
              <a:ext uri="{FF2B5EF4-FFF2-40B4-BE49-F238E27FC236}">
                <a16:creationId xmlns:a16="http://schemas.microsoft.com/office/drawing/2014/main" id="{897B864F-9FEE-3D8C-92B9-DE0D8E3FE86F}"/>
              </a:ext>
            </a:extLst>
          </p:cNvPr>
          <p:cNvSpPr>
            <a:spLocks noGrp="1"/>
          </p:cNvSpPr>
          <p:nvPr>
            <p:ph type="sldNum" sz="quarter" idx="4"/>
          </p:nvPr>
        </p:nvSpPr>
        <p:spPr/>
        <p:txBody>
          <a:bodyPr/>
          <a:lstStyle/>
          <a:p>
            <a:fld id="{AE208ADF-3ADD-483D-A721-14E3EEE2C135}" type="slidenum">
              <a:rPr lang="en-US" smtClean="0"/>
              <a:pPr/>
              <a:t>17</a:t>
            </a:fld>
            <a:endParaRPr lang="en-US" dirty="0"/>
          </a:p>
        </p:txBody>
      </p:sp>
      <p:pic>
        <p:nvPicPr>
          <p:cNvPr id="17" name="Picture 16" descr="A white background with black and white clouds&#10;&#10;Description automatically generated">
            <a:extLst>
              <a:ext uri="{FF2B5EF4-FFF2-40B4-BE49-F238E27FC236}">
                <a16:creationId xmlns:a16="http://schemas.microsoft.com/office/drawing/2014/main" id="{295F4129-04F4-684E-AC1D-65F292CBF2F1}"/>
              </a:ext>
            </a:extLst>
          </p:cNvPr>
          <p:cNvPicPr>
            <a:picLocks noChangeAspect="1"/>
          </p:cNvPicPr>
          <p:nvPr/>
        </p:nvPicPr>
        <p:blipFill>
          <a:blip r:embed="rId5"/>
          <a:stretch>
            <a:fillRect/>
          </a:stretch>
        </p:blipFill>
        <p:spPr>
          <a:xfrm>
            <a:off x="6788486" y="5803900"/>
            <a:ext cx="3124200" cy="406400"/>
          </a:xfrm>
          <a:prstGeom prst="rect">
            <a:avLst/>
          </a:prstGeom>
        </p:spPr>
      </p:pic>
      <p:pic>
        <p:nvPicPr>
          <p:cNvPr id="18" name="Picture 17" descr="A white background with black and white clouds&#10;&#10;Description automatically generated">
            <a:extLst>
              <a:ext uri="{FF2B5EF4-FFF2-40B4-BE49-F238E27FC236}">
                <a16:creationId xmlns:a16="http://schemas.microsoft.com/office/drawing/2014/main" id="{340041E5-6821-3745-AFBD-534383BBC80F}"/>
              </a:ext>
            </a:extLst>
          </p:cNvPr>
          <p:cNvPicPr>
            <a:picLocks noChangeAspect="1"/>
          </p:cNvPicPr>
          <p:nvPr/>
        </p:nvPicPr>
        <p:blipFill>
          <a:blip r:embed="rId5"/>
          <a:stretch>
            <a:fillRect/>
          </a:stretch>
        </p:blipFill>
        <p:spPr>
          <a:xfrm rot="10800000">
            <a:off x="8173456" y="5803900"/>
            <a:ext cx="3222677" cy="406400"/>
          </a:xfrm>
          <a:prstGeom prst="rect">
            <a:avLst/>
          </a:prstGeom>
        </p:spPr>
      </p:pic>
      <p:cxnSp>
        <p:nvCxnSpPr>
          <p:cNvPr id="20" name="Straight Connector 19">
            <a:extLst>
              <a:ext uri="{FF2B5EF4-FFF2-40B4-BE49-F238E27FC236}">
                <a16:creationId xmlns:a16="http://schemas.microsoft.com/office/drawing/2014/main" id="{5EE0F9DE-4397-0979-91AE-9A61D9308D9A}"/>
              </a:ext>
            </a:extLst>
          </p:cNvPr>
          <p:cNvCxnSpPr>
            <a:cxnSpLocks/>
          </p:cNvCxnSpPr>
          <p:nvPr/>
        </p:nvCxnSpPr>
        <p:spPr>
          <a:xfrm>
            <a:off x="1039091" y="4018607"/>
            <a:ext cx="4561467" cy="23076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86ED0FC-245D-62E4-D244-ECCFF5FE5C5D}"/>
              </a:ext>
            </a:extLst>
          </p:cNvPr>
          <p:cNvCxnSpPr>
            <a:cxnSpLocks/>
          </p:cNvCxnSpPr>
          <p:nvPr/>
        </p:nvCxnSpPr>
        <p:spPr>
          <a:xfrm flipV="1">
            <a:off x="1039091" y="4018607"/>
            <a:ext cx="4572000" cy="23076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252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9FB4-3D8D-160B-0EA3-CF552A6BB303}"/>
              </a:ext>
            </a:extLst>
          </p:cNvPr>
          <p:cNvSpPr>
            <a:spLocks noGrp="1"/>
          </p:cNvSpPr>
          <p:nvPr>
            <p:ph type="title"/>
          </p:nvPr>
        </p:nvSpPr>
        <p:spPr/>
        <p:txBody>
          <a:bodyPr/>
          <a:lstStyle/>
          <a:p>
            <a:r>
              <a:rPr lang="en-US" dirty="0"/>
              <a:t>Von Forester Equation </a:t>
            </a:r>
          </a:p>
        </p:txBody>
      </p:sp>
      <p:sp>
        <p:nvSpPr>
          <p:cNvPr id="3" name="Content Placeholder 2">
            <a:extLst>
              <a:ext uri="{FF2B5EF4-FFF2-40B4-BE49-F238E27FC236}">
                <a16:creationId xmlns:a16="http://schemas.microsoft.com/office/drawing/2014/main" id="{B02E7627-5674-F398-06CB-98D8AABD21EF}"/>
              </a:ext>
            </a:extLst>
          </p:cNvPr>
          <p:cNvSpPr>
            <a:spLocks noGrp="1"/>
          </p:cNvSpPr>
          <p:nvPr>
            <p:ph idx="1"/>
          </p:nvPr>
        </p:nvSpPr>
        <p:spPr/>
        <p:txBody>
          <a:bodyPr/>
          <a:lstStyle/>
          <a:p>
            <a:r>
              <a:rPr lang="en-US" dirty="0">
                <a:solidFill>
                  <a:srgbClr val="FF0000">
                    <a:alpha val="85000"/>
                  </a:srgbClr>
                </a:solidFill>
              </a:rPr>
              <a:t>Problem</a:t>
            </a:r>
            <a:r>
              <a:rPr lang="en-US" dirty="0"/>
              <a:t>: This assumes that we can simplify the 2D KPP into a radial traveling wave solution (TWS). Is this true? How is this justified?</a:t>
            </a:r>
          </a:p>
          <a:p>
            <a:r>
              <a:rPr lang="en-US" dirty="0"/>
              <a:t>For simplicity, think of </a:t>
            </a:r>
            <a:r>
              <a:rPr lang="el-GR" dirty="0"/>
              <a:t>ρ</a:t>
            </a:r>
            <a:r>
              <a:rPr lang="en-US" dirty="0"/>
              <a:t>(r, t) as a population density.</a:t>
            </a:r>
          </a:p>
          <a:p>
            <a:endParaRPr lang="en-US" dirty="0"/>
          </a:p>
        </p:txBody>
      </p:sp>
      <p:pic>
        <p:nvPicPr>
          <p:cNvPr id="11" name="Picture Placeholder 10" descr="A mathematical equation with black text&#10;&#10;Description automatically generated with medium confidence">
            <a:extLst>
              <a:ext uri="{FF2B5EF4-FFF2-40B4-BE49-F238E27FC236}">
                <a16:creationId xmlns:a16="http://schemas.microsoft.com/office/drawing/2014/main" id="{38B4F735-8960-560C-24E8-9A37E5692388}"/>
              </a:ext>
            </a:extLst>
          </p:cNvPr>
          <p:cNvPicPr>
            <a:picLocks noGrp="1" noChangeAspect="1"/>
          </p:cNvPicPr>
          <p:nvPr>
            <p:ph type="pic" sz="quarter" idx="13"/>
          </p:nvPr>
        </p:nvPicPr>
        <p:blipFill rotWithShape="1">
          <a:blip r:embed="rId2"/>
          <a:srcRect l="785"/>
          <a:stretch/>
        </p:blipFill>
        <p:spPr>
          <a:xfrm>
            <a:off x="6276110" y="658368"/>
            <a:ext cx="5657098" cy="2606040"/>
          </a:xfrm>
        </p:spPr>
      </p:pic>
      <p:pic>
        <p:nvPicPr>
          <p:cNvPr id="13" name="Picture Placeholder 12" descr="A graph of density and radius&#10;&#10;Description automatically generated">
            <a:extLst>
              <a:ext uri="{FF2B5EF4-FFF2-40B4-BE49-F238E27FC236}">
                <a16:creationId xmlns:a16="http://schemas.microsoft.com/office/drawing/2014/main" id="{77C0D6C5-1959-FA80-99EF-D02B0358A385}"/>
              </a:ext>
            </a:extLst>
          </p:cNvPr>
          <p:cNvPicPr>
            <a:picLocks noGrp="1" noChangeAspect="1"/>
          </p:cNvPicPr>
          <p:nvPr>
            <p:ph type="pic" sz="quarter" idx="14"/>
          </p:nvPr>
        </p:nvPicPr>
        <p:blipFill rotWithShape="1">
          <a:blip r:embed="rId3"/>
          <a:srcRect t="18483" b="18483"/>
          <a:stretch/>
        </p:blipFill>
        <p:spPr>
          <a:xfrm>
            <a:off x="6276110" y="3584448"/>
            <a:ext cx="5657098" cy="2606040"/>
          </a:xfrm>
        </p:spPr>
      </p:pic>
      <p:sp>
        <p:nvSpPr>
          <p:cNvPr id="6" name="Date Placeholder 5">
            <a:extLst>
              <a:ext uri="{FF2B5EF4-FFF2-40B4-BE49-F238E27FC236}">
                <a16:creationId xmlns:a16="http://schemas.microsoft.com/office/drawing/2014/main" id="{14308436-2678-46B7-EE3A-21981C894CFF}"/>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67AF6DED-6803-1326-D47B-2FF5EBB56271}"/>
              </a:ext>
            </a:extLst>
          </p:cNvPr>
          <p:cNvSpPr>
            <a:spLocks noGrp="1"/>
          </p:cNvSpPr>
          <p:nvPr>
            <p:ph type="ftr" sz="quarter" idx="3"/>
          </p:nvPr>
        </p:nvSpPr>
        <p:spPr/>
        <p:txBody>
          <a:bodyPr/>
          <a:lstStyle/>
          <a:p>
            <a:r>
              <a:rPr lang="en-US"/>
              <a:t>Shigesada et al. 1995</a:t>
            </a:r>
            <a:endParaRPr lang="en-US" dirty="0"/>
          </a:p>
        </p:txBody>
      </p:sp>
      <p:sp>
        <p:nvSpPr>
          <p:cNvPr id="8" name="Slide Number Placeholder 7">
            <a:extLst>
              <a:ext uri="{FF2B5EF4-FFF2-40B4-BE49-F238E27FC236}">
                <a16:creationId xmlns:a16="http://schemas.microsoft.com/office/drawing/2014/main" id="{5F40C093-79E3-F29E-6C54-854EBB92E5CB}"/>
              </a:ext>
            </a:extLst>
          </p:cNvPr>
          <p:cNvSpPr>
            <a:spLocks noGrp="1"/>
          </p:cNvSpPr>
          <p:nvPr>
            <p:ph type="sldNum" sz="quarter" idx="4"/>
          </p:nvPr>
        </p:nvSpPr>
        <p:spPr/>
        <p:txBody>
          <a:bodyPr/>
          <a:lstStyle/>
          <a:p>
            <a:fld id="{AE208ADF-3ADD-483D-A721-14E3EEE2C135}" type="slidenum">
              <a:rPr lang="en-US" smtClean="0"/>
              <a:pPr/>
              <a:t>18</a:t>
            </a:fld>
            <a:endParaRPr lang="en-US" dirty="0"/>
          </a:p>
        </p:txBody>
      </p:sp>
    </p:spTree>
    <p:extLst>
      <p:ext uri="{BB962C8B-B14F-4D97-AF65-F5344CB8AC3E}">
        <p14:creationId xmlns:p14="http://schemas.microsoft.com/office/powerpoint/2010/main" val="1934092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26B-4F11-4E4E-CC11-FB35857B039A}"/>
              </a:ext>
            </a:extLst>
          </p:cNvPr>
          <p:cNvSpPr>
            <a:spLocks noGrp="1"/>
          </p:cNvSpPr>
          <p:nvPr>
            <p:ph type="title"/>
          </p:nvPr>
        </p:nvSpPr>
        <p:spPr/>
        <p:txBody>
          <a:bodyPr>
            <a:normAutofit/>
          </a:bodyPr>
          <a:lstStyle/>
          <a:p>
            <a:r>
              <a:rPr lang="en-US" dirty="0"/>
              <a:t>Area Function Conversion</a:t>
            </a:r>
          </a:p>
        </p:txBody>
      </p:sp>
      <p:sp>
        <p:nvSpPr>
          <p:cNvPr id="3" name="Content Placeholder 2">
            <a:extLst>
              <a:ext uri="{FF2B5EF4-FFF2-40B4-BE49-F238E27FC236}">
                <a16:creationId xmlns:a16="http://schemas.microsoft.com/office/drawing/2014/main" id="{40BA4118-C329-F5F1-1766-18A91046110A}"/>
              </a:ext>
            </a:extLst>
          </p:cNvPr>
          <p:cNvSpPr>
            <a:spLocks noGrp="1"/>
          </p:cNvSpPr>
          <p:nvPr>
            <p:ph idx="1"/>
          </p:nvPr>
        </p:nvSpPr>
        <p:spPr/>
        <p:txBody>
          <a:bodyPr/>
          <a:lstStyle/>
          <a:p>
            <a:pPr marL="342900" indent="-342900">
              <a:buFont typeface="Arial" panose="020B0604020202020204" pitchFamily="34" charset="0"/>
              <a:buChar char="•"/>
            </a:pPr>
            <a:r>
              <a:rPr lang="en-US" dirty="0"/>
              <a:t>Integrate size distribution function</a:t>
            </a:r>
          </a:p>
          <a:p>
            <a:pPr marL="342900" indent="-342900">
              <a:buFont typeface="Arial" panose="020B0604020202020204" pitchFamily="34" charset="0"/>
              <a:buChar char="•"/>
            </a:pPr>
            <a:r>
              <a:rPr lang="en-US" dirty="0"/>
              <a:t>Area vs. Time function with delta function IC and BC dependent on successful LDM </a:t>
            </a:r>
            <a:r>
              <a:rPr lang="el-GR" dirty="0"/>
              <a:t>λ</a:t>
            </a:r>
            <a:r>
              <a:rPr lang="en-US" dirty="0"/>
              <a:t>(r).</a:t>
            </a:r>
          </a:p>
          <a:p>
            <a:pPr marL="342900" indent="-342900">
              <a:buFont typeface="Arial" panose="020B0604020202020204" pitchFamily="34" charset="0"/>
              <a:buChar char="•"/>
            </a:pPr>
            <a:r>
              <a:rPr lang="en-US" dirty="0"/>
              <a:t>What is the form of </a:t>
            </a:r>
            <a:r>
              <a:rPr lang="el-GR" dirty="0"/>
              <a:t>λ</a:t>
            </a:r>
            <a:r>
              <a:rPr lang="en-US" dirty="0"/>
              <a:t>(r)?</a:t>
            </a:r>
          </a:p>
        </p:txBody>
      </p:sp>
      <p:pic>
        <p:nvPicPr>
          <p:cNvPr id="11" name="Picture Placeholder 10" descr="A math equations and numbers&#10;&#10;Description automatically generated with medium confidence">
            <a:extLst>
              <a:ext uri="{FF2B5EF4-FFF2-40B4-BE49-F238E27FC236}">
                <a16:creationId xmlns:a16="http://schemas.microsoft.com/office/drawing/2014/main" id="{42136FB5-2228-8991-7276-87C2425D7A26}"/>
              </a:ext>
            </a:extLst>
          </p:cNvPr>
          <p:cNvPicPr>
            <a:picLocks noGrp="1" noChangeAspect="1"/>
          </p:cNvPicPr>
          <p:nvPr>
            <p:ph type="pic" sz="quarter" idx="13"/>
          </p:nvPr>
        </p:nvPicPr>
        <p:blipFill rotWithShape="1">
          <a:blip r:embed="rId2"/>
          <a:srcRect l="1" t="4629" r="-286" b="6482"/>
          <a:stretch/>
        </p:blipFill>
        <p:spPr>
          <a:xfrm>
            <a:off x="6748272" y="993913"/>
            <a:ext cx="4809744" cy="1908314"/>
          </a:xfrm>
        </p:spPr>
      </p:pic>
      <p:pic>
        <p:nvPicPr>
          <p:cNvPr id="13" name="Picture Placeholder 12" descr="A math equations on a white background&#10;&#10;Description automatically generated">
            <a:extLst>
              <a:ext uri="{FF2B5EF4-FFF2-40B4-BE49-F238E27FC236}">
                <a16:creationId xmlns:a16="http://schemas.microsoft.com/office/drawing/2014/main" id="{BA0455E5-72B1-6B2D-5D54-35DA7C7EB4B1}"/>
              </a:ext>
            </a:extLst>
          </p:cNvPr>
          <p:cNvPicPr>
            <a:picLocks noGrp="1" noChangeAspect="1"/>
          </p:cNvPicPr>
          <p:nvPr>
            <p:ph type="pic" sz="quarter" idx="14"/>
          </p:nvPr>
        </p:nvPicPr>
        <p:blipFill rotWithShape="1">
          <a:blip r:embed="rId3"/>
          <a:srcRect l="11895" r="391"/>
          <a:stretch/>
        </p:blipFill>
        <p:spPr>
          <a:xfrm>
            <a:off x="6748272" y="3584448"/>
            <a:ext cx="4809744" cy="2606040"/>
          </a:xfrm>
        </p:spPr>
      </p:pic>
      <p:sp>
        <p:nvSpPr>
          <p:cNvPr id="6" name="Date Placeholder 5">
            <a:extLst>
              <a:ext uri="{FF2B5EF4-FFF2-40B4-BE49-F238E27FC236}">
                <a16:creationId xmlns:a16="http://schemas.microsoft.com/office/drawing/2014/main" id="{00E56877-246F-24C1-60B9-BDCC7E2F17DF}"/>
              </a:ext>
            </a:extLst>
          </p:cNvPr>
          <p:cNvSpPr>
            <a:spLocks noGrp="1"/>
          </p:cNvSpPr>
          <p:nvPr>
            <p:ph type="dt" sz="half" idx="2"/>
          </p:nvPr>
        </p:nvSpPr>
        <p:spPr/>
        <p:txBody>
          <a:bodyPr/>
          <a:lstStyle/>
          <a:p>
            <a:r>
              <a:rPr lang="en-US" dirty="0"/>
              <a:t>Aidan Olson</a:t>
            </a:r>
          </a:p>
        </p:txBody>
      </p:sp>
      <p:sp>
        <p:nvSpPr>
          <p:cNvPr id="7" name="Footer Placeholder 6">
            <a:extLst>
              <a:ext uri="{FF2B5EF4-FFF2-40B4-BE49-F238E27FC236}">
                <a16:creationId xmlns:a16="http://schemas.microsoft.com/office/drawing/2014/main" id="{51F2EF98-22E2-3429-62F5-79757FBFB27D}"/>
              </a:ext>
            </a:extLst>
          </p:cNvPr>
          <p:cNvSpPr>
            <a:spLocks noGrp="1"/>
          </p:cNvSpPr>
          <p:nvPr>
            <p:ph type="ftr" sz="quarter" idx="3"/>
          </p:nvPr>
        </p:nvSpPr>
        <p:spPr/>
        <p:txBody>
          <a:bodyPr/>
          <a:lstStyle/>
          <a:p>
            <a:r>
              <a:rPr lang="en-US"/>
              <a:t>Shigesada et al. 1995</a:t>
            </a:r>
            <a:endParaRPr lang="en-US" dirty="0"/>
          </a:p>
        </p:txBody>
      </p:sp>
      <p:sp>
        <p:nvSpPr>
          <p:cNvPr id="8" name="Slide Number Placeholder 7">
            <a:extLst>
              <a:ext uri="{FF2B5EF4-FFF2-40B4-BE49-F238E27FC236}">
                <a16:creationId xmlns:a16="http://schemas.microsoft.com/office/drawing/2014/main" id="{87AF2C0E-2EDD-D495-E604-89C0258FD334}"/>
              </a:ext>
            </a:extLst>
          </p:cNvPr>
          <p:cNvSpPr>
            <a:spLocks noGrp="1"/>
          </p:cNvSpPr>
          <p:nvPr>
            <p:ph type="sldNum" sz="quarter" idx="4"/>
          </p:nvPr>
        </p:nvSpPr>
        <p:spPr/>
        <p:txBody>
          <a:bodyPr/>
          <a:lstStyle/>
          <a:p>
            <a:fld id="{AE208ADF-3ADD-483D-A721-14E3EEE2C135}" type="slidenum">
              <a:rPr lang="en-US" smtClean="0"/>
              <a:pPr/>
              <a:t>19</a:t>
            </a:fld>
            <a:endParaRPr lang="en-US" dirty="0"/>
          </a:p>
        </p:txBody>
      </p:sp>
    </p:spTree>
    <p:extLst>
      <p:ext uri="{BB962C8B-B14F-4D97-AF65-F5344CB8AC3E}">
        <p14:creationId xmlns:p14="http://schemas.microsoft.com/office/powerpoint/2010/main" val="107274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888E-5469-5557-2C15-0340223F6268}"/>
              </a:ext>
            </a:extLst>
          </p:cNvPr>
          <p:cNvSpPr>
            <a:spLocks noGrp="1"/>
          </p:cNvSpPr>
          <p:nvPr>
            <p:ph type="title"/>
          </p:nvPr>
        </p:nvSpPr>
        <p:spPr/>
        <p:txBody>
          <a:bodyPr/>
          <a:lstStyle/>
          <a:p>
            <a:r>
              <a:rPr lang="en-US" dirty="0" err="1"/>
              <a:t>Shigesada</a:t>
            </a:r>
            <a:r>
              <a:rPr lang="en-US" dirty="0"/>
              <a:t> et al. 1995</a:t>
            </a:r>
          </a:p>
        </p:txBody>
      </p:sp>
      <p:sp>
        <p:nvSpPr>
          <p:cNvPr id="3" name="Content Placeholder 2">
            <a:extLst>
              <a:ext uri="{FF2B5EF4-FFF2-40B4-BE49-F238E27FC236}">
                <a16:creationId xmlns:a16="http://schemas.microsoft.com/office/drawing/2014/main" id="{998D3F31-2428-8EB3-80B9-56BC156EE904}"/>
              </a:ext>
            </a:extLst>
          </p:cNvPr>
          <p:cNvSpPr>
            <a:spLocks noGrp="1"/>
          </p:cNvSpPr>
          <p:nvPr>
            <p:ph idx="1"/>
          </p:nvPr>
        </p:nvSpPr>
        <p:spPr/>
        <p:txBody>
          <a:bodyPr/>
          <a:lstStyle/>
          <a:p>
            <a:r>
              <a:rPr lang="en-US" dirty="0"/>
              <a:t>Population Dynamics</a:t>
            </a:r>
          </a:p>
          <a:p>
            <a:r>
              <a:rPr lang="en-US" dirty="0">
                <a:sym typeface="Wingdings" pitchFamily="2" charset="2"/>
              </a:rPr>
              <a:t>Mathematical Modeling </a:t>
            </a:r>
            <a:r>
              <a:rPr lang="en-US" dirty="0"/>
              <a:t>Ecological Events</a:t>
            </a:r>
            <a:endParaRPr lang="en-US" dirty="0">
              <a:sym typeface="Wingdings" pitchFamily="2" charset="2"/>
            </a:endParaRPr>
          </a:p>
          <a:p>
            <a:r>
              <a:rPr lang="en-US" dirty="0">
                <a:sym typeface="Wingdings" pitchFamily="2" charset="2"/>
              </a:rPr>
              <a:t>The Reaction Diffusion (KPP) PDE</a:t>
            </a:r>
          </a:p>
          <a:p>
            <a:r>
              <a:rPr lang="en-US" dirty="0">
                <a:sym typeface="Wingdings" pitchFamily="2" charset="2"/>
              </a:rPr>
              <a:t>Von Forester PDE</a:t>
            </a:r>
          </a:p>
        </p:txBody>
      </p:sp>
      <p:pic>
        <p:nvPicPr>
          <p:cNvPr id="12" name="Picture Placeholder 11" descr="A small rodent standing in water&#10;&#10;Description automatically generated">
            <a:extLst>
              <a:ext uri="{FF2B5EF4-FFF2-40B4-BE49-F238E27FC236}">
                <a16:creationId xmlns:a16="http://schemas.microsoft.com/office/drawing/2014/main" id="{2F2A38A0-A86B-7306-D22C-A53E2A64D2CE}"/>
              </a:ext>
            </a:extLst>
          </p:cNvPr>
          <p:cNvPicPr>
            <a:picLocks noGrp="1" noChangeAspect="1"/>
          </p:cNvPicPr>
          <p:nvPr>
            <p:ph type="pic" sz="quarter" idx="13"/>
          </p:nvPr>
        </p:nvPicPr>
        <p:blipFill>
          <a:blip r:embed="rId3"/>
          <a:srcRect l="9649" r="9649"/>
          <a:stretch>
            <a:fillRect/>
          </a:stretch>
        </p:blipFill>
        <p:spPr/>
      </p:pic>
      <p:pic>
        <p:nvPicPr>
          <p:cNvPr id="16" name="Picture Placeholder 15" descr="A close-up of a beetle&#10;&#10;Description automatically generated">
            <a:extLst>
              <a:ext uri="{FF2B5EF4-FFF2-40B4-BE49-F238E27FC236}">
                <a16:creationId xmlns:a16="http://schemas.microsoft.com/office/drawing/2014/main" id="{0BF2A4AF-DB53-471A-87DF-DAFE287D317F}"/>
              </a:ext>
            </a:extLst>
          </p:cNvPr>
          <p:cNvPicPr>
            <a:picLocks noGrp="1" noChangeAspect="1"/>
          </p:cNvPicPr>
          <p:nvPr>
            <p:ph type="pic" sz="quarter" idx="15"/>
          </p:nvPr>
        </p:nvPicPr>
        <p:blipFill rotWithShape="1">
          <a:blip r:embed="rId4"/>
          <a:srcRect l="4467" r="13819"/>
          <a:stretch/>
        </p:blipFill>
        <p:spPr>
          <a:xfrm>
            <a:off x="3416041" y="4142232"/>
            <a:ext cx="2606040" cy="2075688"/>
          </a:xfrm>
        </p:spPr>
      </p:pic>
      <p:pic>
        <p:nvPicPr>
          <p:cNvPr id="18" name="Picture Placeholder 17" descr="A close-up of a plant&#10;&#10;Description automatically generated">
            <a:extLst>
              <a:ext uri="{FF2B5EF4-FFF2-40B4-BE49-F238E27FC236}">
                <a16:creationId xmlns:a16="http://schemas.microsoft.com/office/drawing/2014/main" id="{6D84AC08-9419-3BD8-8A18-59A7A377CFDA}"/>
              </a:ext>
            </a:extLst>
          </p:cNvPr>
          <p:cNvPicPr>
            <a:picLocks noGrp="1" noChangeAspect="1"/>
          </p:cNvPicPr>
          <p:nvPr>
            <p:ph type="pic" sz="quarter" idx="16"/>
          </p:nvPr>
        </p:nvPicPr>
        <p:blipFill>
          <a:blip r:embed="rId5"/>
          <a:srcRect l="2803" r="2803"/>
          <a:stretch>
            <a:fillRect/>
          </a:stretch>
        </p:blipFill>
        <p:spPr/>
      </p:pic>
      <p:pic>
        <p:nvPicPr>
          <p:cNvPr id="14" name="Picture Placeholder 13" descr="A bird standing on a rock&#10;&#10;Description automatically generated">
            <a:extLst>
              <a:ext uri="{FF2B5EF4-FFF2-40B4-BE49-F238E27FC236}">
                <a16:creationId xmlns:a16="http://schemas.microsoft.com/office/drawing/2014/main" id="{40A780BB-3859-DA03-A7C0-F144C20C797E}"/>
              </a:ext>
            </a:extLst>
          </p:cNvPr>
          <p:cNvPicPr>
            <a:picLocks noGrp="1" noChangeAspect="1"/>
          </p:cNvPicPr>
          <p:nvPr>
            <p:ph type="pic" sz="quarter" idx="14"/>
          </p:nvPr>
        </p:nvPicPr>
        <p:blipFill>
          <a:blip r:embed="rId6"/>
          <a:srcRect l="2831" r="2831"/>
          <a:stretch>
            <a:fillRect/>
          </a:stretch>
        </p:blipFill>
        <p:spPr/>
      </p:pic>
      <p:sp>
        <p:nvSpPr>
          <p:cNvPr id="8" name="Date Placeholder 7">
            <a:extLst>
              <a:ext uri="{FF2B5EF4-FFF2-40B4-BE49-F238E27FC236}">
                <a16:creationId xmlns:a16="http://schemas.microsoft.com/office/drawing/2014/main" id="{B9F71916-5925-6073-D48E-98405F1689B9}"/>
              </a:ext>
            </a:extLst>
          </p:cNvPr>
          <p:cNvSpPr>
            <a:spLocks noGrp="1"/>
          </p:cNvSpPr>
          <p:nvPr>
            <p:ph type="dt" sz="half" idx="2"/>
          </p:nvPr>
        </p:nvSpPr>
        <p:spPr/>
        <p:txBody>
          <a:bodyPr/>
          <a:lstStyle/>
          <a:p>
            <a:r>
              <a:rPr lang="en-US"/>
              <a:t>Aidan Olson</a:t>
            </a:r>
            <a:endParaRPr lang="en-US" dirty="0"/>
          </a:p>
        </p:txBody>
      </p:sp>
      <p:sp>
        <p:nvSpPr>
          <p:cNvPr id="9" name="Footer Placeholder 8">
            <a:extLst>
              <a:ext uri="{FF2B5EF4-FFF2-40B4-BE49-F238E27FC236}">
                <a16:creationId xmlns:a16="http://schemas.microsoft.com/office/drawing/2014/main" id="{4622916D-B3F4-5093-65A6-399C4F284977}"/>
              </a:ext>
            </a:extLst>
          </p:cNvPr>
          <p:cNvSpPr>
            <a:spLocks noGrp="1"/>
          </p:cNvSpPr>
          <p:nvPr>
            <p:ph type="ftr" sz="quarter" idx="3"/>
          </p:nvPr>
        </p:nvSpPr>
        <p:spPr/>
        <p:txBody>
          <a:bodyPr/>
          <a:lstStyle/>
          <a:p>
            <a:r>
              <a:rPr lang="en-US"/>
              <a:t>Shigesada et al. 1995</a:t>
            </a:r>
            <a:endParaRPr lang="en-US" dirty="0"/>
          </a:p>
        </p:txBody>
      </p:sp>
      <p:sp>
        <p:nvSpPr>
          <p:cNvPr id="10" name="Slide Number Placeholder 9">
            <a:extLst>
              <a:ext uri="{FF2B5EF4-FFF2-40B4-BE49-F238E27FC236}">
                <a16:creationId xmlns:a16="http://schemas.microsoft.com/office/drawing/2014/main" id="{14D9D260-931E-9BEE-5EEB-151BC2FEB9F7}"/>
              </a:ext>
            </a:extLst>
          </p:cNvPr>
          <p:cNvSpPr>
            <a:spLocks noGrp="1"/>
          </p:cNvSpPr>
          <p:nvPr>
            <p:ph type="sldNum" sz="quarter" idx="4"/>
          </p:nvPr>
        </p:nvSpPr>
        <p:spPr/>
        <p:txBody>
          <a:bodyPr/>
          <a:lstStyle/>
          <a:p>
            <a:fld id="{AE208ADF-3ADD-483D-A721-14E3EEE2C135}" type="slidenum">
              <a:rPr lang="en-US" smtClean="0"/>
              <a:pPr/>
              <a:t>2</a:t>
            </a:fld>
            <a:endParaRPr lang="en-US" dirty="0"/>
          </a:p>
        </p:txBody>
      </p:sp>
      <p:sp>
        <p:nvSpPr>
          <p:cNvPr id="19" name="TextBox 18">
            <a:extLst>
              <a:ext uri="{FF2B5EF4-FFF2-40B4-BE49-F238E27FC236}">
                <a16:creationId xmlns:a16="http://schemas.microsoft.com/office/drawing/2014/main" id="{D2BFBC71-034A-B0C0-EEF2-1E68650827CD}"/>
              </a:ext>
            </a:extLst>
          </p:cNvPr>
          <p:cNvSpPr txBox="1"/>
          <p:nvPr/>
        </p:nvSpPr>
        <p:spPr>
          <a:xfrm>
            <a:off x="735802" y="3749852"/>
            <a:ext cx="2469459" cy="646331"/>
          </a:xfrm>
          <a:prstGeom prst="rect">
            <a:avLst/>
          </a:prstGeom>
          <a:noFill/>
        </p:spPr>
        <p:txBody>
          <a:bodyPr wrap="none" rtlCol="0">
            <a:spAutoFit/>
          </a:bodyPr>
          <a:lstStyle/>
          <a:p>
            <a:r>
              <a:rPr lang="en-US" dirty="0"/>
              <a:t>North American Muskrat</a:t>
            </a:r>
          </a:p>
          <a:p>
            <a:endParaRPr lang="en-US" dirty="0"/>
          </a:p>
        </p:txBody>
      </p:sp>
      <p:sp>
        <p:nvSpPr>
          <p:cNvPr id="20" name="TextBox 19">
            <a:extLst>
              <a:ext uri="{FF2B5EF4-FFF2-40B4-BE49-F238E27FC236}">
                <a16:creationId xmlns:a16="http://schemas.microsoft.com/office/drawing/2014/main" id="{1066EBCC-552B-8DAE-C3DF-B0EF0788C2DF}"/>
              </a:ext>
            </a:extLst>
          </p:cNvPr>
          <p:cNvSpPr txBox="1"/>
          <p:nvPr/>
        </p:nvSpPr>
        <p:spPr>
          <a:xfrm>
            <a:off x="3721839" y="3772900"/>
            <a:ext cx="1849545" cy="369332"/>
          </a:xfrm>
          <a:prstGeom prst="rect">
            <a:avLst/>
          </a:prstGeom>
          <a:noFill/>
        </p:spPr>
        <p:txBody>
          <a:bodyPr wrap="none" rtlCol="0">
            <a:spAutoFit/>
          </a:bodyPr>
          <a:lstStyle/>
          <a:p>
            <a:r>
              <a:rPr lang="en-US" dirty="0"/>
              <a:t>Rice Water Weevil</a:t>
            </a:r>
          </a:p>
        </p:txBody>
      </p:sp>
      <p:sp>
        <p:nvSpPr>
          <p:cNvPr id="21" name="TextBox 20">
            <a:extLst>
              <a:ext uri="{FF2B5EF4-FFF2-40B4-BE49-F238E27FC236}">
                <a16:creationId xmlns:a16="http://schemas.microsoft.com/office/drawing/2014/main" id="{B1A9C3DF-13B1-9FB6-D57E-08EB966AC8E2}"/>
              </a:ext>
            </a:extLst>
          </p:cNvPr>
          <p:cNvSpPr txBox="1"/>
          <p:nvPr/>
        </p:nvSpPr>
        <p:spPr>
          <a:xfrm>
            <a:off x="6812402" y="3772900"/>
            <a:ext cx="1274964" cy="369332"/>
          </a:xfrm>
          <a:prstGeom prst="rect">
            <a:avLst/>
          </a:prstGeom>
          <a:noFill/>
        </p:spPr>
        <p:txBody>
          <a:bodyPr wrap="none" rtlCol="0">
            <a:spAutoFit/>
          </a:bodyPr>
          <a:lstStyle/>
          <a:p>
            <a:r>
              <a:rPr lang="en-US" dirty="0"/>
              <a:t>Cheat Grass</a:t>
            </a:r>
          </a:p>
        </p:txBody>
      </p:sp>
      <p:sp>
        <p:nvSpPr>
          <p:cNvPr id="22" name="TextBox 21">
            <a:extLst>
              <a:ext uri="{FF2B5EF4-FFF2-40B4-BE49-F238E27FC236}">
                <a16:creationId xmlns:a16="http://schemas.microsoft.com/office/drawing/2014/main" id="{4FF7A535-6FDD-D1AF-F796-D3F8ADACFF4D}"/>
              </a:ext>
            </a:extLst>
          </p:cNvPr>
          <p:cNvSpPr txBox="1"/>
          <p:nvPr/>
        </p:nvSpPr>
        <p:spPr>
          <a:xfrm>
            <a:off x="9328384" y="3782927"/>
            <a:ext cx="1806648" cy="646331"/>
          </a:xfrm>
          <a:prstGeom prst="rect">
            <a:avLst/>
          </a:prstGeom>
          <a:noFill/>
        </p:spPr>
        <p:txBody>
          <a:bodyPr wrap="none" rtlCol="0">
            <a:spAutoFit/>
          </a:bodyPr>
          <a:lstStyle/>
          <a:p>
            <a:r>
              <a:rPr lang="en-US" dirty="0"/>
              <a:t>European Starling</a:t>
            </a:r>
          </a:p>
          <a:p>
            <a:endParaRPr lang="en-US" dirty="0"/>
          </a:p>
        </p:txBody>
      </p:sp>
      <p:pic>
        <p:nvPicPr>
          <p:cNvPr id="26" name="Picture 25" descr="A black text with a triangle and a plus&#10;&#10;Description automatically generated">
            <a:extLst>
              <a:ext uri="{FF2B5EF4-FFF2-40B4-BE49-F238E27FC236}">
                <a16:creationId xmlns:a16="http://schemas.microsoft.com/office/drawing/2014/main" id="{0BD7DFD8-44B1-B46D-EF41-8A8DA5BEAA42}"/>
              </a:ext>
            </a:extLst>
          </p:cNvPr>
          <p:cNvPicPr>
            <a:picLocks noChangeAspect="1"/>
          </p:cNvPicPr>
          <p:nvPr/>
        </p:nvPicPr>
        <p:blipFill>
          <a:blip r:embed="rId7"/>
          <a:stretch>
            <a:fillRect/>
          </a:stretch>
        </p:blipFill>
        <p:spPr>
          <a:xfrm>
            <a:off x="10163881" y="2403534"/>
            <a:ext cx="1769326" cy="624468"/>
          </a:xfrm>
          <a:prstGeom prst="rect">
            <a:avLst/>
          </a:prstGeom>
        </p:spPr>
      </p:pic>
    </p:spTree>
    <p:extLst>
      <p:ext uri="{BB962C8B-B14F-4D97-AF65-F5344CB8AC3E}">
        <p14:creationId xmlns:p14="http://schemas.microsoft.com/office/powerpoint/2010/main" val="4159514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5F38-5860-73A2-63A1-98859D0C8C10}"/>
              </a:ext>
            </a:extLst>
          </p:cNvPr>
          <p:cNvSpPr>
            <a:spLocks noGrp="1"/>
          </p:cNvSpPr>
          <p:nvPr>
            <p:ph type="title"/>
          </p:nvPr>
        </p:nvSpPr>
        <p:spPr/>
        <p:txBody>
          <a:bodyPr/>
          <a:lstStyle/>
          <a:p>
            <a:r>
              <a:rPr lang="el-GR" dirty="0"/>
              <a:t>λ(</a:t>
            </a:r>
            <a:r>
              <a:rPr lang="en-US" dirty="0"/>
              <a:t>r)</a:t>
            </a:r>
          </a:p>
        </p:txBody>
      </p:sp>
      <p:sp>
        <p:nvSpPr>
          <p:cNvPr id="4" name="Date Placeholder 3">
            <a:extLst>
              <a:ext uri="{FF2B5EF4-FFF2-40B4-BE49-F238E27FC236}">
                <a16:creationId xmlns:a16="http://schemas.microsoft.com/office/drawing/2014/main" id="{47BCADBC-2D00-5238-6E6A-D41B0E25B036}"/>
              </a:ext>
            </a:extLst>
          </p:cNvPr>
          <p:cNvSpPr>
            <a:spLocks noGrp="1"/>
          </p:cNvSpPr>
          <p:nvPr>
            <p:ph type="dt" sz="half" idx="10"/>
          </p:nvPr>
        </p:nvSpPr>
        <p:spPr/>
        <p:txBody>
          <a:bodyPr/>
          <a:lstStyle/>
          <a:p>
            <a:r>
              <a:rPr lang="en-US"/>
              <a:t>Aidan Olson</a:t>
            </a:r>
            <a:endParaRPr lang="en-US" dirty="0"/>
          </a:p>
        </p:txBody>
      </p:sp>
      <p:sp>
        <p:nvSpPr>
          <p:cNvPr id="6" name="Footer Placeholder 5">
            <a:extLst>
              <a:ext uri="{FF2B5EF4-FFF2-40B4-BE49-F238E27FC236}">
                <a16:creationId xmlns:a16="http://schemas.microsoft.com/office/drawing/2014/main" id="{74F9CEFF-23CC-BF76-7A89-9AE6705D7F82}"/>
              </a:ext>
            </a:extLst>
          </p:cNvPr>
          <p:cNvSpPr>
            <a:spLocks noGrp="1"/>
          </p:cNvSpPr>
          <p:nvPr>
            <p:ph type="ftr" sz="quarter" idx="11"/>
          </p:nvPr>
        </p:nvSpPr>
        <p:spPr/>
        <p:txBody>
          <a:bodyPr/>
          <a:lstStyle/>
          <a:p>
            <a:r>
              <a:rPr lang="en-US"/>
              <a:t>Shigesada et al. 1995</a:t>
            </a:r>
            <a:endParaRPr lang="en-US" dirty="0"/>
          </a:p>
        </p:txBody>
      </p:sp>
      <p:sp>
        <p:nvSpPr>
          <p:cNvPr id="7" name="Slide Number Placeholder 6">
            <a:extLst>
              <a:ext uri="{FF2B5EF4-FFF2-40B4-BE49-F238E27FC236}">
                <a16:creationId xmlns:a16="http://schemas.microsoft.com/office/drawing/2014/main" id="{A1BF0A58-CF9B-3DCD-DB24-A0129CD647DA}"/>
              </a:ext>
            </a:extLst>
          </p:cNvPr>
          <p:cNvSpPr>
            <a:spLocks noGrp="1"/>
          </p:cNvSpPr>
          <p:nvPr>
            <p:ph type="sldNum" sz="quarter" idx="12"/>
          </p:nvPr>
        </p:nvSpPr>
        <p:spPr/>
        <p:txBody>
          <a:bodyPr/>
          <a:lstStyle/>
          <a:p>
            <a:fld id="{AE208ADF-3ADD-483D-A721-14E3EEE2C135}" type="slidenum">
              <a:rPr lang="en-US" smtClean="0"/>
              <a:t>20</a:t>
            </a:fld>
            <a:endParaRPr lang="en-US" dirty="0"/>
          </a:p>
        </p:txBody>
      </p:sp>
      <p:pic>
        <p:nvPicPr>
          <p:cNvPr id="13" name="Picture Placeholder 12" descr="A graph of a function&#10;&#10;Description automatically generated">
            <a:extLst>
              <a:ext uri="{FF2B5EF4-FFF2-40B4-BE49-F238E27FC236}">
                <a16:creationId xmlns:a16="http://schemas.microsoft.com/office/drawing/2014/main" id="{C2CE45DD-33AD-AD8D-3746-4ED1A0186AFC}"/>
              </a:ext>
            </a:extLst>
          </p:cNvPr>
          <p:cNvPicPr>
            <a:picLocks noGrp="1" noChangeAspect="1"/>
          </p:cNvPicPr>
          <p:nvPr>
            <p:ph type="pic" sz="quarter" idx="13"/>
          </p:nvPr>
        </p:nvPicPr>
        <p:blipFill rotWithShape="1">
          <a:blip r:embed="rId3"/>
          <a:srcRect l="9024" r="8698" b="20830"/>
          <a:stretch/>
        </p:blipFill>
        <p:spPr>
          <a:xfrm>
            <a:off x="4575048" y="0"/>
            <a:ext cx="7616952" cy="6858000"/>
          </a:xfrm>
        </p:spPr>
      </p:pic>
      <p:pic>
        <p:nvPicPr>
          <p:cNvPr id="23" name="Picture 22" descr="A math equations on a white background&#10;&#10;Description automatically generated">
            <a:extLst>
              <a:ext uri="{FF2B5EF4-FFF2-40B4-BE49-F238E27FC236}">
                <a16:creationId xmlns:a16="http://schemas.microsoft.com/office/drawing/2014/main" id="{6F386004-4FF1-CC86-491A-109F582B42B3}"/>
              </a:ext>
            </a:extLst>
          </p:cNvPr>
          <p:cNvPicPr>
            <a:picLocks noChangeAspect="1"/>
          </p:cNvPicPr>
          <p:nvPr/>
        </p:nvPicPr>
        <p:blipFill>
          <a:blip r:embed="rId4"/>
          <a:stretch>
            <a:fillRect/>
          </a:stretch>
        </p:blipFill>
        <p:spPr>
          <a:xfrm>
            <a:off x="1072381" y="2939830"/>
            <a:ext cx="2507182" cy="2527733"/>
          </a:xfrm>
          <a:prstGeom prst="rect">
            <a:avLst/>
          </a:prstGeom>
        </p:spPr>
      </p:pic>
    </p:spTree>
    <p:extLst>
      <p:ext uri="{BB962C8B-B14F-4D97-AF65-F5344CB8AC3E}">
        <p14:creationId xmlns:p14="http://schemas.microsoft.com/office/powerpoint/2010/main" val="193354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3EFD-77EB-2C7F-398B-B8E80024BA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1754D1D-5322-C11D-74D9-B0B3735DE45F}"/>
              </a:ext>
            </a:extLst>
          </p:cNvPr>
          <p:cNvSpPr>
            <a:spLocks noGrp="1"/>
          </p:cNvSpPr>
          <p:nvPr>
            <p:ph idx="1"/>
          </p:nvPr>
        </p:nvSpPr>
        <p:spPr/>
        <p:txBody>
          <a:bodyPr/>
          <a:lstStyle/>
          <a:p>
            <a:r>
              <a:rPr lang="en-US" dirty="0"/>
              <a:t>We have found mathematical models that fit the three naturally observed expansion patterns of invasive species</a:t>
            </a:r>
          </a:p>
        </p:txBody>
      </p:sp>
      <p:sp>
        <p:nvSpPr>
          <p:cNvPr id="4" name="Date Placeholder 3">
            <a:extLst>
              <a:ext uri="{FF2B5EF4-FFF2-40B4-BE49-F238E27FC236}">
                <a16:creationId xmlns:a16="http://schemas.microsoft.com/office/drawing/2014/main" id="{C55A7A63-99B1-7B8A-39E6-AC42ACFA9B07}"/>
              </a:ext>
            </a:extLst>
          </p:cNvPr>
          <p:cNvSpPr>
            <a:spLocks noGrp="1"/>
          </p:cNvSpPr>
          <p:nvPr>
            <p:ph type="dt" sz="half" idx="10"/>
          </p:nvPr>
        </p:nvSpPr>
        <p:spPr/>
        <p:txBody>
          <a:bodyPr/>
          <a:lstStyle/>
          <a:p>
            <a:r>
              <a:rPr lang="en-US"/>
              <a:t>Aidan Olson</a:t>
            </a:r>
            <a:endParaRPr lang="en-US" dirty="0"/>
          </a:p>
        </p:txBody>
      </p:sp>
      <p:pic>
        <p:nvPicPr>
          <p:cNvPr id="9" name="Picture Placeholder 8" descr="A diagram of different types of expansion&#10;&#10;Description automatically generated">
            <a:extLst>
              <a:ext uri="{FF2B5EF4-FFF2-40B4-BE49-F238E27FC236}">
                <a16:creationId xmlns:a16="http://schemas.microsoft.com/office/drawing/2014/main" id="{80257BDD-FFA5-A65B-78B7-3451FCCF034C}"/>
              </a:ext>
            </a:extLst>
          </p:cNvPr>
          <p:cNvPicPr>
            <a:picLocks noGrp="1" noChangeAspect="1"/>
          </p:cNvPicPr>
          <p:nvPr>
            <p:ph type="pic" sz="quarter" idx="13"/>
          </p:nvPr>
        </p:nvPicPr>
        <p:blipFill rotWithShape="1">
          <a:blip r:embed="rId2"/>
          <a:srcRect l="5095" t="-1" b="29931"/>
          <a:stretch/>
        </p:blipFill>
        <p:spPr>
          <a:xfrm>
            <a:off x="4575048" y="0"/>
            <a:ext cx="7616952" cy="6858000"/>
          </a:xfrm>
        </p:spPr>
      </p:pic>
      <p:sp>
        <p:nvSpPr>
          <p:cNvPr id="6" name="Footer Placeholder 5">
            <a:extLst>
              <a:ext uri="{FF2B5EF4-FFF2-40B4-BE49-F238E27FC236}">
                <a16:creationId xmlns:a16="http://schemas.microsoft.com/office/drawing/2014/main" id="{2058EC86-333B-C4E1-FDE2-DAF64C503956}"/>
              </a:ext>
            </a:extLst>
          </p:cNvPr>
          <p:cNvSpPr>
            <a:spLocks noGrp="1"/>
          </p:cNvSpPr>
          <p:nvPr>
            <p:ph type="ftr" sz="quarter" idx="11"/>
          </p:nvPr>
        </p:nvSpPr>
        <p:spPr/>
        <p:txBody>
          <a:bodyPr/>
          <a:lstStyle/>
          <a:p>
            <a:r>
              <a:rPr lang="en-US"/>
              <a:t>Shigesada et al. 1995</a:t>
            </a:r>
            <a:endParaRPr lang="en-US" dirty="0"/>
          </a:p>
        </p:txBody>
      </p:sp>
      <p:sp>
        <p:nvSpPr>
          <p:cNvPr id="7" name="Slide Number Placeholder 6">
            <a:extLst>
              <a:ext uri="{FF2B5EF4-FFF2-40B4-BE49-F238E27FC236}">
                <a16:creationId xmlns:a16="http://schemas.microsoft.com/office/drawing/2014/main" id="{FBFF1188-FB1E-623C-ED5A-268DB7DA66EB}"/>
              </a:ext>
            </a:extLst>
          </p:cNvPr>
          <p:cNvSpPr>
            <a:spLocks noGrp="1"/>
          </p:cNvSpPr>
          <p:nvPr>
            <p:ph type="sldNum" sz="quarter" idx="12"/>
          </p:nvPr>
        </p:nvSpPr>
        <p:spPr/>
        <p:txBody>
          <a:bodyPr/>
          <a:lstStyle/>
          <a:p>
            <a:fld id="{AE208ADF-3ADD-483D-A721-14E3EEE2C135}" type="slidenum">
              <a:rPr lang="en-US" smtClean="0"/>
              <a:t>21</a:t>
            </a:fld>
            <a:endParaRPr lang="en-US" dirty="0"/>
          </a:p>
        </p:txBody>
      </p:sp>
    </p:spTree>
    <p:extLst>
      <p:ext uri="{BB962C8B-B14F-4D97-AF65-F5344CB8AC3E}">
        <p14:creationId xmlns:p14="http://schemas.microsoft.com/office/powerpoint/2010/main" val="356603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a:bodyPr>
          <a:lstStyle/>
          <a:p>
            <a:r>
              <a:rPr lang="en-US" dirty="0"/>
              <a:t>Discuss Ecological Background</a:t>
            </a:r>
          </a:p>
          <a:p>
            <a:r>
              <a:rPr lang="en-US" dirty="0"/>
              <a:t>Introduce Questions</a:t>
            </a:r>
          </a:p>
          <a:p>
            <a:r>
              <a:rPr lang="en-US" dirty="0"/>
              <a:t>Analyze the Short Distance Dispersal</a:t>
            </a:r>
          </a:p>
          <a:p>
            <a:r>
              <a:rPr lang="en-US" dirty="0"/>
              <a:t>Preview the Stratified Diffusion Model</a:t>
            </a:r>
          </a:p>
        </p:txBody>
      </p:sp>
      <p:sp>
        <p:nvSpPr>
          <p:cNvPr id="74" name="Date Placeholder 73">
            <a:extLst>
              <a:ext uri="{FF2B5EF4-FFF2-40B4-BE49-F238E27FC236}">
                <a16:creationId xmlns:a16="http://schemas.microsoft.com/office/drawing/2014/main" id="{F58157BD-826A-4A73-AFE3-4DC840C3F88D}"/>
              </a:ext>
            </a:extLst>
          </p:cNvPr>
          <p:cNvSpPr>
            <a:spLocks noGrp="1"/>
          </p:cNvSpPr>
          <p:nvPr>
            <p:ph type="dt" sz="half" idx="2"/>
          </p:nvPr>
        </p:nvSpPr>
        <p:spPr>
          <a:xfrm>
            <a:off x="258792" y="6356350"/>
            <a:ext cx="3322608" cy="365125"/>
          </a:xfrm>
        </p:spPr>
        <p:txBody>
          <a:bodyPr/>
          <a:lstStyle/>
          <a:p>
            <a:r>
              <a:rPr lang="en-US" dirty="0"/>
              <a:t>Aidan Olson</a:t>
            </a:r>
          </a:p>
        </p:txBody>
      </p:sp>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dirty="0"/>
              <a:t>Shigesada et al. 1995</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sp>
        <p:nvSpPr>
          <p:cNvPr id="10" name="Picture Placeholder 9">
            <a:extLst>
              <a:ext uri="{FF2B5EF4-FFF2-40B4-BE49-F238E27FC236}">
                <a16:creationId xmlns:a16="http://schemas.microsoft.com/office/drawing/2014/main" id="{2750A1C9-3198-D167-85F1-CE1135425EE7}"/>
              </a:ext>
            </a:extLst>
          </p:cNvPr>
          <p:cNvSpPr>
            <a:spLocks noGrp="1"/>
          </p:cNvSpPr>
          <p:nvPr>
            <p:ph type="pic" sz="quarter" idx="13"/>
          </p:nvPr>
        </p:nvSpPr>
        <p:spPr/>
        <p:txBody>
          <a:bodyPr/>
          <a:lstStyle/>
          <a:p>
            <a:endParaRPr lang="en-US" dirty="0"/>
          </a:p>
        </p:txBody>
      </p:sp>
      <p:sp>
        <p:nvSpPr>
          <p:cNvPr id="14" name="Picture Placeholder 13">
            <a:extLst>
              <a:ext uri="{FF2B5EF4-FFF2-40B4-BE49-F238E27FC236}">
                <a16:creationId xmlns:a16="http://schemas.microsoft.com/office/drawing/2014/main" id="{A3B4C9B2-1A5C-495F-1169-EAE28B6B035A}"/>
              </a:ext>
            </a:extLst>
          </p:cNvPr>
          <p:cNvSpPr>
            <a:spLocks noGrp="1"/>
          </p:cNvSpPr>
          <p:nvPr>
            <p:ph type="pic" sz="quarter" idx="15"/>
          </p:nvPr>
        </p:nvSpPr>
        <p:spPr/>
        <p:txBody>
          <a:bodyPr/>
          <a:lstStyle/>
          <a:p>
            <a:endParaRPr lang="en-US"/>
          </a:p>
        </p:txBody>
      </p:sp>
      <p:sp>
        <p:nvSpPr>
          <p:cNvPr id="17" name="Picture Placeholder 16">
            <a:extLst>
              <a:ext uri="{FF2B5EF4-FFF2-40B4-BE49-F238E27FC236}">
                <a16:creationId xmlns:a16="http://schemas.microsoft.com/office/drawing/2014/main" id="{07A7C434-AF94-4583-ECF7-95C1F2D28430}"/>
              </a:ext>
            </a:extLst>
          </p:cNvPr>
          <p:cNvSpPr>
            <a:spLocks noGrp="1"/>
          </p:cNvSpPr>
          <p:nvPr>
            <p:ph type="pic" sz="quarter" idx="16"/>
          </p:nvPr>
        </p:nvSpPr>
        <p:spPr/>
        <p:txBody>
          <a:bodyPr/>
          <a:lstStyle/>
          <a:p>
            <a:endParaRPr lang="en-US"/>
          </a:p>
        </p:txBody>
      </p:sp>
      <p:sp>
        <p:nvSpPr>
          <p:cNvPr id="19" name="Picture Placeholder 18">
            <a:extLst>
              <a:ext uri="{FF2B5EF4-FFF2-40B4-BE49-F238E27FC236}">
                <a16:creationId xmlns:a16="http://schemas.microsoft.com/office/drawing/2014/main" id="{7C72897A-327E-6832-C396-FECBAC41F258}"/>
              </a:ext>
            </a:extLst>
          </p:cNvPr>
          <p:cNvSpPr>
            <a:spLocks noGrp="1"/>
          </p:cNvSpPr>
          <p:nvPr>
            <p:ph type="pic" sz="quarter" idx="14"/>
          </p:nvPr>
        </p:nvSpPr>
        <p:spPr/>
        <p:txBody>
          <a:bodyPr/>
          <a:lstStyle/>
          <a:p>
            <a:endParaRPr lang="en-US"/>
          </a:p>
        </p:txBody>
      </p:sp>
      <p:pic>
        <p:nvPicPr>
          <p:cNvPr id="20" name="Picture Placeholder 11" descr="A small rodent standing in water&#10;&#10;Description automatically generated">
            <a:extLst>
              <a:ext uri="{FF2B5EF4-FFF2-40B4-BE49-F238E27FC236}">
                <a16:creationId xmlns:a16="http://schemas.microsoft.com/office/drawing/2014/main" id="{34E3BC82-7B35-5DF9-4EDE-E580B0393573}"/>
              </a:ext>
            </a:extLst>
          </p:cNvPr>
          <p:cNvPicPr>
            <a:picLocks noChangeAspect="1"/>
          </p:cNvPicPr>
          <p:nvPr/>
        </p:nvPicPr>
        <p:blipFill>
          <a:blip r:embed="rId2"/>
          <a:srcRect l="9649" r="9649"/>
          <a:stretch>
            <a:fillRect/>
          </a:stretch>
        </p:blipFill>
        <p:spPr>
          <a:xfrm>
            <a:off x="667512" y="4142232"/>
            <a:ext cx="2606040" cy="2075688"/>
          </a:xfrm>
          <a:prstGeom prst="rect">
            <a:avLst/>
          </a:prstGeom>
          <a:solidFill>
            <a:schemeClr val="bg2">
              <a:lumMod val="50000"/>
              <a:lumOff val="50000"/>
            </a:schemeClr>
          </a:solidFill>
        </p:spPr>
      </p:pic>
      <p:pic>
        <p:nvPicPr>
          <p:cNvPr id="21" name="Picture Placeholder 15" descr="A close-up of a beetle&#10;&#10;Description automatically generated">
            <a:extLst>
              <a:ext uri="{FF2B5EF4-FFF2-40B4-BE49-F238E27FC236}">
                <a16:creationId xmlns:a16="http://schemas.microsoft.com/office/drawing/2014/main" id="{9CE55A40-026B-CF9B-3FE8-5A46957AA117}"/>
              </a:ext>
            </a:extLst>
          </p:cNvPr>
          <p:cNvPicPr>
            <a:picLocks noChangeAspect="1"/>
          </p:cNvPicPr>
          <p:nvPr/>
        </p:nvPicPr>
        <p:blipFill rotWithShape="1">
          <a:blip r:embed="rId3"/>
          <a:srcRect l="4467" r="13819"/>
          <a:stretch/>
        </p:blipFill>
        <p:spPr>
          <a:xfrm>
            <a:off x="3416041" y="4142232"/>
            <a:ext cx="2606040" cy="2075688"/>
          </a:xfrm>
          <a:prstGeom prst="rect">
            <a:avLst/>
          </a:prstGeom>
          <a:solidFill>
            <a:schemeClr val="bg2">
              <a:lumMod val="50000"/>
              <a:lumOff val="50000"/>
            </a:schemeClr>
          </a:solidFill>
        </p:spPr>
      </p:pic>
      <p:pic>
        <p:nvPicPr>
          <p:cNvPr id="22" name="Picture Placeholder 17" descr="A close-up of a plant&#10;&#10;Description automatically generated">
            <a:extLst>
              <a:ext uri="{FF2B5EF4-FFF2-40B4-BE49-F238E27FC236}">
                <a16:creationId xmlns:a16="http://schemas.microsoft.com/office/drawing/2014/main" id="{CF169E78-EF31-1798-DB5A-B6675F726499}"/>
              </a:ext>
            </a:extLst>
          </p:cNvPr>
          <p:cNvPicPr>
            <a:picLocks noChangeAspect="1"/>
          </p:cNvPicPr>
          <p:nvPr/>
        </p:nvPicPr>
        <p:blipFill>
          <a:blip r:embed="rId4"/>
          <a:srcRect l="2803" r="2803"/>
          <a:stretch>
            <a:fillRect/>
          </a:stretch>
        </p:blipFill>
        <p:spPr>
          <a:xfrm>
            <a:off x="6164570" y="4142232"/>
            <a:ext cx="2606040" cy="2075688"/>
          </a:xfrm>
          <a:prstGeom prst="rect">
            <a:avLst/>
          </a:prstGeom>
          <a:solidFill>
            <a:schemeClr val="bg2">
              <a:lumMod val="50000"/>
              <a:lumOff val="50000"/>
            </a:schemeClr>
          </a:solidFill>
        </p:spPr>
      </p:pic>
      <p:pic>
        <p:nvPicPr>
          <p:cNvPr id="23" name="Picture Placeholder 13" descr="A bird standing on a rock&#10;&#10;Description automatically generated">
            <a:extLst>
              <a:ext uri="{FF2B5EF4-FFF2-40B4-BE49-F238E27FC236}">
                <a16:creationId xmlns:a16="http://schemas.microsoft.com/office/drawing/2014/main" id="{4CAEAF06-1841-A2F0-8B68-C77BE966EC91}"/>
              </a:ext>
            </a:extLst>
          </p:cNvPr>
          <p:cNvPicPr>
            <a:picLocks noChangeAspect="1"/>
          </p:cNvPicPr>
          <p:nvPr/>
        </p:nvPicPr>
        <p:blipFill>
          <a:blip r:embed="rId5"/>
          <a:srcRect l="2831" r="2831"/>
          <a:stretch>
            <a:fillRect/>
          </a:stretch>
        </p:blipFill>
        <p:spPr>
          <a:xfrm>
            <a:off x="8913100" y="4142232"/>
            <a:ext cx="2606040" cy="2075688"/>
          </a:xfrm>
          <a:prstGeom prst="rect">
            <a:avLst/>
          </a:prstGeom>
          <a:solidFill>
            <a:schemeClr val="bg2">
              <a:lumMod val="50000"/>
              <a:lumOff val="50000"/>
            </a:schemeClr>
          </a:solidFill>
        </p:spPr>
      </p:pic>
      <p:sp>
        <p:nvSpPr>
          <p:cNvPr id="24" name="TextBox 23">
            <a:extLst>
              <a:ext uri="{FF2B5EF4-FFF2-40B4-BE49-F238E27FC236}">
                <a16:creationId xmlns:a16="http://schemas.microsoft.com/office/drawing/2014/main" id="{9BD579EF-C3A7-3EDB-1022-2BD8EDE39FBA}"/>
              </a:ext>
            </a:extLst>
          </p:cNvPr>
          <p:cNvSpPr txBox="1"/>
          <p:nvPr/>
        </p:nvSpPr>
        <p:spPr>
          <a:xfrm>
            <a:off x="735802" y="3749852"/>
            <a:ext cx="2469459" cy="646331"/>
          </a:xfrm>
          <a:prstGeom prst="rect">
            <a:avLst/>
          </a:prstGeom>
          <a:noFill/>
        </p:spPr>
        <p:txBody>
          <a:bodyPr wrap="none" rtlCol="0">
            <a:spAutoFit/>
          </a:bodyPr>
          <a:lstStyle/>
          <a:p>
            <a:r>
              <a:rPr lang="en-US" dirty="0"/>
              <a:t>North American Muskrat</a:t>
            </a:r>
          </a:p>
          <a:p>
            <a:endParaRPr lang="en-US" dirty="0"/>
          </a:p>
        </p:txBody>
      </p:sp>
      <p:sp>
        <p:nvSpPr>
          <p:cNvPr id="25" name="TextBox 24">
            <a:extLst>
              <a:ext uri="{FF2B5EF4-FFF2-40B4-BE49-F238E27FC236}">
                <a16:creationId xmlns:a16="http://schemas.microsoft.com/office/drawing/2014/main" id="{14760CB7-9E84-080D-BE82-B23677481D51}"/>
              </a:ext>
            </a:extLst>
          </p:cNvPr>
          <p:cNvSpPr txBox="1"/>
          <p:nvPr/>
        </p:nvSpPr>
        <p:spPr>
          <a:xfrm>
            <a:off x="3721839" y="3772900"/>
            <a:ext cx="1849545" cy="369332"/>
          </a:xfrm>
          <a:prstGeom prst="rect">
            <a:avLst/>
          </a:prstGeom>
          <a:noFill/>
        </p:spPr>
        <p:txBody>
          <a:bodyPr wrap="none" rtlCol="0">
            <a:spAutoFit/>
          </a:bodyPr>
          <a:lstStyle/>
          <a:p>
            <a:r>
              <a:rPr lang="en-US" dirty="0"/>
              <a:t>Rice Water Weevil</a:t>
            </a:r>
          </a:p>
        </p:txBody>
      </p:sp>
      <p:sp>
        <p:nvSpPr>
          <p:cNvPr id="26" name="TextBox 25">
            <a:extLst>
              <a:ext uri="{FF2B5EF4-FFF2-40B4-BE49-F238E27FC236}">
                <a16:creationId xmlns:a16="http://schemas.microsoft.com/office/drawing/2014/main" id="{E3471548-84A9-D5B8-6170-C3A250110A91}"/>
              </a:ext>
            </a:extLst>
          </p:cNvPr>
          <p:cNvSpPr txBox="1"/>
          <p:nvPr/>
        </p:nvSpPr>
        <p:spPr>
          <a:xfrm>
            <a:off x="6812402" y="3772900"/>
            <a:ext cx="1274964" cy="369332"/>
          </a:xfrm>
          <a:prstGeom prst="rect">
            <a:avLst/>
          </a:prstGeom>
          <a:noFill/>
        </p:spPr>
        <p:txBody>
          <a:bodyPr wrap="none" rtlCol="0">
            <a:spAutoFit/>
          </a:bodyPr>
          <a:lstStyle/>
          <a:p>
            <a:r>
              <a:rPr lang="en-US" dirty="0"/>
              <a:t>Cheat Grass</a:t>
            </a:r>
          </a:p>
        </p:txBody>
      </p:sp>
      <p:sp>
        <p:nvSpPr>
          <p:cNvPr id="27" name="TextBox 26">
            <a:extLst>
              <a:ext uri="{FF2B5EF4-FFF2-40B4-BE49-F238E27FC236}">
                <a16:creationId xmlns:a16="http://schemas.microsoft.com/office/drawing/2014/main" id="{9E1B51B8-9560-738D-AD5A-2C738BF90923}"/>
              </a:ext>
            </a:extLst>
          </p:cNvPr>
          <p:cNvSpPr txBox="1"/>
          <p:nvPr/>
        </p:nvSpPr>
        <p:spPr>
          <a:xfrm>
            <a:off x="9328384" y="3782927"/>
            <a:ext cx="1806648" cy="646331"/>
          </a:xfrm>
          <a:prstGeom prst="rect">
            <a:avLst/>
          </a:prstGeom>
          <a:noFill/>
        </p:spPr>
        <p:txBody>
          <a:bodyPr wrap="none" rtlCol="0">
            <a:spAutoFit/>
          </a:bodyPr>
          <a:lstStyle/>
          <a:p>
            <a:r>
              <a:rPr lang="en-US" dirty="0"/>
              <a:t>European Starling</a:t>
            </a:r>
          </a:p>
          <a:p>
            <a:endParaRPr lang="en-US" dirty="0"/>
          </a:p>
        </p:txBody>
      </p:sp>
    </p:spTree>
    <p:extLst>
      <p:ext uri="{BB962C8B-B14F-4D97-AF65-F5344CB8AC3E}">
        <p14:creationId xmlns:p14="http://schemas.microsoft.com/office/powerpoint/2010/main" val="1317231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128-5C54-3C1D-C1A0-B4AE4DA9269B}"/>
              </a:ext>
            </a:extLst>
          </p:cNvPr>
          <p:cNvSpPr>
            <a:spLocks noGrp="1"/>
          </p:cNvSpPr>
          <p:nvPr>
            <p:ph type="title"/>
          </p:nvPr>
        </p:nvSpPr>
        <p:spPr>
          <a:xfrm>
            <a:off x="868680" y="617121"/>
            <a:ext cx="10515600" cy="899783"/>
          </a:xfrm>
        </p:spPr>
        <p:txBody>
          <a:bodyPr wrap="none" anchor="ctr">
            <a:normAutofit/>
          </a:bodyPr>
          <a:lstStyle/>
          <a:p>
            <a:pPr algn="ctr"/>
            <a:r>
              <a:rPr lang="en-US" dirty="0"/>
              <a:t>Phases of Invasions</a:t>
            </a:r>
            <a:endParaRPr lang="en-US"/>
          </a:p>
        </p:txBody>
      </p:sp>
      <p:sp>
        <p:nvSpPr>
          <p:cNvPr id="3" name="Content Placeholder 2">
            <a:extLst>
              <a:ext uri="{FF2B5EF4-FFF2-40B4-BE49-F238E27FC236}">
                <a16:creationId xmlns:a16="http://schemas.microsoft.com/office/drawing/2014/main" id="{65440A4B-A258-8096-2645-8A8DEFFA6319}"/>
              </a:ext>
            </a:extLst>
          </p:cNvPr>
          <p:cNvSpPr>
            <a:spLocks noGrp="1"/>
          </p:cNvSpPr>
          <p:nvPr>
            <p:ph type="body" sz="quarter" idx="16"/>
          </p:nvPr>
        </p:nvSpPr>
        <p:spPr>
          <a:xfrm>
            <a:off x="868680" y="1614355"/>
            <a:ext cx="10112375" cy="1954213"/>
          </a:xfrm>
        </p:spPr>
        <p:txBody>
          <a:bodyPr anchor="t">
            <a:noAutofit/>
          </a:bodyPr>
          <a:lstStyle/>
          <a:p>
            <a:pPr marL="457200" indent="-457200">
              <a:lnSpc>
                <a:spcPct val="110000"/>
              </a:lnSpc>
              <a:buFont typeface="+mj-lt"/>
              <a:buAutoNum type="arabicPeriod"/>
            </a:pPr>
            <a:r>
              <a:rPr lang="en-US" sz="1600" dirty="0"/>
              <a:t>Establishment Phase</a:t>
            </a:r>
          </a:p>
          <a:p>
            <a:pPr lvl="1" algn="just">
              <a:lnSpc>
                <a:spcPct val="110000"/>
              </a:lnSpc>
            </a:pPr>
            <a:r>
              <a:rPr lang="en-US" sz="1600" b="0" dirty="0"/>
              <a:t>The period between the founding of a population and the detection of such population.</a:t>
            </a:r>
          </a:p>
          <a:p>
            <a:pPr marL="457200" indent="-457200">
              <a:lnSpc>
                <a:spcPct val="110000"/>
              </a:lnSpc>
              <a:buFont typeface="+mj-lt"/>
              <a:buAutoNum type="arabicPeriod"/>
            </a:pPr>
            <a:r>
              <a:rPr lang="en-US" sz="1600" dirty="0"/>
              <a:t>Range Expansion </a:t>
            </a:r>
          </a:p>
          <a:p>
            <a:pPr lvl="1" algn="just">
              <a:lnSpc>
                <a:spcPct val="110000"/>
              </a:lnSpc>
            </a:pPr>
            <a:r>
              <a:rPr lang="en-US" sz="1600" b="0" dirty="0"/>
              <a:t>The spread of a population into previously unoccupied regions. In invasions, the spread often accelerates due to various factors. </a:t>
            </a:r>
          </a:p>
          <a:p>
            <a:pPr marL="457200" indent="-457200">
              <a:lnSpc>
                <a:spcPct val="110000"/>
              </a:lnSpc>
              <a:buFont typeface="+mj-lt"/>
              <a:buAutoNum type="arabicPeriod"/>
            </a:pPr>
            <a:r>
              <a:rPr lang="en-US" sz="1600" dirty="0">
                <a:solidFill>
                  <a:srgbClr val="FF0000">
                    <a:alpha val="85000"/>
                  </a:srgbClr>
                </a:solidFill>
              </a:rPr>
              <a:t>Saturation (Logistic Growth)</a:t>
            </a:r>
          </a:p>
        </p:txBody>
      </p:sp>
      <p:pic>
        <p:nvPicPr>
          <p:cNvPr id="12" name="Picture 11" descr="A diagram of a logistic growth&#10;&#10;Description automatically generated">
            <a:extLst>
              <a:ext uri="{FF2B5EF4-FFF2-40B4-BE49-F238E27FC236}">
                <a16:creationId xmlns:a16="http://schemas.microsoft.com/office/drawing/2014/main" id="{DD610F44-57F4-3EED-9DB9-7D87A4B09D93}"/>
              </a:ext>
            </a:extLst>
          </p:cNvPr>
          <p:cNvPicPr>
            <a:picLocks noChangeAspect="1"/>
          </p:cNvPicPr>
          <p:nvPr/>
        </p:nvPicPr>
        <p:blipFill rotWithShape="1">
          <a:blip r:embed="rId3"/>
          <a:srcRect t="14727" r="-2" b="4934"/>
          <a:stretch/>
        </p:blipFill>
        <p:spPr>
          <a:xfrm>
            <a:off x="8069982" y="4160520"/>
            <a:ext cx="4067155" cy="2697480"/>
          </a:xfrm>
          <a:prstGeom prst="rect">
            <a:avLst/>
          </a:prstGeom>
          <a:noFill/>
        </p:spPr>
      </p:pic>
      <p:sp>
        <p:nvSpPr>
          <p:cNvPr id="4" name="Date Placeholder 3">
            <a:extLst>
              <a:ext uri="{FF2B5EF4-FFF2-40B4-BE49-F238E27FC236}">
                <a16:creationId xmlns:a16="http://schemas.microsoft.com/office/drawing/2014/main" id="{C7DADD69-7D25-62B0-6FEE-88F0309FF2B2}"/>
              </a:ext>
            </a:extLst>
          </p:cNvPr>
          <p:cNvSpPr>
            <a:spLocks noGrp="1"/>
          </p:cNvSpPr>
          <p:nvPr>
            <p:ph type="dt" sz="half" idx="2"/>
          </p:nvPr>
        </p:nvSpPr>
        <p:spPr>
          <a:xfrm>
            <a:off x="258792" y="6356350"/>
            <a:ext cx="3322608" cy="365125"/>
          </a:xfrm>
        </p:spPr>
        <p:txBody>
          <a:bodyPr anchor="ctr">
            <a:normAutofit/>
          </a:bodyPr>
          <a:lstStyle/>
          <a:p>
            <a:pPr>
              <a:spcAft>
                <a:spcPts val="600"/>
              </a:spcAft>
            </a:pPr>
            <a:r>
              <a:rPr lang="en-US"/>
              <a:t>Aidan Olson</a:t>
            </a:r>
          </a:p>
        </p:txBody>
      </p:sp>
      <p:pic>
        <p:nvPicPr>
          <p:cNvPr id="9" name="Picture 8" descr="A graph of a line graph&#10;&#10;Description automatically generated with medium confidence">
            <a:extLst>
              <a:ext uri="{FF2B5EF4-FFF2-40B4-BE49-F238E27FC236}">
                <a16:creationId xmlns:a16="http://schemas.microsoft.com/office/drawing/2014/main" id="{FD2D5415-02B2-11EF-1F8E-CECD675F0912}"/>
              </a:ext>
            </a:extLst>
          </p:cNvPr>
          <p:cNvPicPr>
            <a:picLocks noChangeAspect="1"/>
          </p:cNvPicPr>
          <p:nvPr/>
        </p:nvPicPr>
        <p:blipFill rotWithShape="1">
          <a:blip r:embed="rId4"/>
          <a:srcRect l="-1" t="9331" r="4" b="4"/>
          <a:stretch/>
        </p:blipFill>
        <p:spPr>
          <a:xfrm>
            <a:off x="4059936" y="4160520"/>
            <a:ext cx="4133088" cy="2697480"/>
          </a:xfrm>
          <a:prstGeom prst="rect">
            <a:avLst/>
          </a:prstGeom>
          <a:noFill/>
        </p:spPr>
      </p:pic>
      <p:sp>
        <p:nvSpPr>
          <p:cNvPr id="5" name="Footer Placeholder 4">
            <a:extLst>
              <a:ext uri="{FF2B5EF4-FFF2-40B4-BE49-F238E27FC236}">
                <a16:creationId xmlns:a16="http://schemas.microsoft.com/office/drawing/2014/main" id="{82856517-EFE6-0A3D-7ABC-4C47033606EB}"/>
              </a:ext>
            </a:extLst>
          </p:cNvPr>
          <p:cNvSpPr>
            <a:spLocks noGrp="1"/>
          </p:cNvSpPr>
          <p:nvPr>
            <p:ph type="ftr" sz="quarter" idx="3"/>
          </p:nvPr>
        </p:nvSpPr>
        <p:spPr>
          <a:xfrm>
            <a:off x="3581399" y="6356350"/>
            <a:ext cx="5029203" cy="365125"/>
          </a:xfrm>
        </p:spPr>
        <p:txBody>
          <a:bodyPr anchor="ctr">
            <a:normAutofit/>
          </a:bodyPr>
          <a:lstStyle/>
          <a:p>
            <a:pPr>
              <a:spcAft>
                <a:spcPts val="600"/>
              </a:spcAft>
            </a:pPr>
            <a:r>
              <a:rPr lang="en-US"/>
              <a:t>Shigesada et al. 1995</a:t>
            </a:r>
          </a:p>
        </p:txBody>
      </p:sp>
      <p:sp>
        <p:nvSpPr>
          <p:cNvPr id="6" name="Slide Number Placeholder 5">
            <a:extLst>
              <a:ext uri="{FF2B5EF4-FFF2-40B4-BE49-F238E27FC236}">
                <a16:creationId xmlns:a16="http://schemas.microsoft.com/office/drawing/2014/main" id="{AC224154-17D9-8AC4-2AFA-72ABB1E686E2}"/>
              </a:ext>
            </a:extLst>
          </p:cNvPr>
          <p:cNvSpPr>
            <a:spLocks noGrp="1"/>
          </p:cNvSpPr>
          <p:nvPr>
            <p:ph type="sldNum" sz="quarter" idx="4"/>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4</a:t>
            </a:fld>
            <a:endParaRPr lang="en-US"/>
          </a:p>
        </p:txBody>
      </p:sp>
      <p:pic>
        <p:nvPicPr>
          <p:cNvPr id="16" name="Picture 15" descr="A diagram of different types of blood cells&#10;&#10;Description automatically generated with medium confidence">
            <a:extLst>
              <a:ext uri="{FF2B5EF4-FFF2-40B4-BE49-F238E27FC236}">
                <a16:creationId xmlns:a16="http://schemas.microsoft.com/office/drawing/2014/main" id="{E33116FB-20B1-E375-8043-774A2C89040A}"/>
              </a:ext>
            </a:extLst>
          </p:cNvPr>
          <p:cNvPicPr>
            <a:picLocks noChangeAspect="1"/>
          </p:cNvPicPr>
          <p:nvPr/>
        </p:nvPicPr>
        <p:blipFill rotWithShape="1">
          <a:blip r:embed="rId5"/>
          <a:srcRect r="3" b="16853"/>
          <a:stretch/>
        </p:blipFill>
        <p:spPr>
          <a:xfrm>
            <a:off x="54863" y="4160520"/>
            <a:ext cx="4005072" cy="2697480"/>
          </a:xfrm>
          <a:prstGeom prst="rect">
            <a:avLst/>
          </a:prstGeom>
          <a:noFill/>
        </p:spPr>
      </p:pic>
      <p:pic>
        <p:nvPicPr>
          <p:cNvPr id="23" name="Picture 22" descr="A black text on a white background&#10;&#10;Description automatically generated">
            <a:extLst>
              <a:ext uri="{FF2B5EF4-FFF2-40B4-BE49-F238E27FC236}">
                <a16:creationId xmlns:a16="http://schemas.microsoft.com/office/drawing/2014/main" id="{8B66B617-00DF-ABF6-A7DB-914F199359AE}"/>
              </a:ext>
            </a:extLst>
          </p:cNvPr>
          <p:cNvPicPr>
            <a:picLocks noChangeAspect="1"/>
          </p:cNvPicPr>
          <p:nvPr/>
        </p:nvPicPr>
        <p:blipFill>
          <a:blip r:embed="rId6"/>
          <a:stretch>
            <a:fillRect/>
          </a:stretch>
        </p:blipFill>
        <p:spPr>
          <a:xfrm>
            <a:off x="10403205" y="5243645"/>
            <a:ext cx="1155700" cy="444500"/>
          </a:xfrm>
          <a:prstGeom prst="rect">
            <a:avLst/>
          </a:prstGeom>
        </p:spPr>
      </p:pic>
    </p:spTree>
    <p:extLst>
      <p:ext uri="{BB962C8B-B14F-4D97-AF65-F5344CB8AC3E}">
        <p14:creationId xmlns:p14="http://schemas.microsoft.com/office/powerpoint/2010/main" val="52893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0C63-2444-D528-A1AB-E87A1208A28D}"/>
              </a:ext>
            </a:extLst>
          </p:cNvPr>
          <p:cNvSpPr>
            <a:spLocks noGrp="1"/>
          </p:cNvSpPr>
          <p:nvPr>
            <p:ph type="title"/>
          </p:nvPr>
        </p:nvSpPr>
        <p:spPr/>
        <p:txBody>
          <a:bodyPr/>
          <a:lstStyle/>
          <a:p>
            <a:r>
              <a:rPr lang="en-US" dirty="0"/>
              <a:t>Means of Range Expansion</a:t>
            </a:r>
          </a:p>
        </p:txBody>
      </p:sp>
      <p:sp>
        <p:nvSpPr>
          <p:cNvPr id="3" name="Text Placeholder 2">
            <a:extLst>
              <a:ext uri="{FF2B5EF4-FFF2-40B4-BE49-F238E27FC236}">
                <a16:creationId xmlns:a16="http://schemas.microsoft.com/office/drawing/2014/main" id="{480B4E59-AABC-411F-1732-AD601EDF7A98}"/>
              </a:ext>
            </a:extLst>
          </p:cNvPr>
          <p:cNvSpPr>
            <a:spLocks noGrp="1"/>
          </p:cNvSpPr>
          <p:nvPr>
            <p:ph idx="1"/>
          </p:nvPr>
        </p:nvSpPr>
        <p:spPr>
          <a:xfrm>
            <a:off x="5039851" y="841852"/>
            <a:ext cx="6401231" cy="2982604"/>
          </a:xfrm>
        </p:spPr>
        <p:txBody>
          <a:bodyPr>
            <a:normAutofit fontScale="92500"/>
          </a:bodyPr>
          <a:lstStyle/>
          <a:p>
            <a:pPr marL="342900" indent="-342900">
              <a:buFont typeface="Arial" panose="020B0604020202020204" pitchFamily="34" charset="0"/>
              <a:buChar char="•"/>
            </a:pPr>
            <a:r>
              <a:rPr lang="en-US" dirty="0"/>
              <a:t>Neighborhood Diffusion (ND)</a:t>
            </a:r>
          </a:p>
          <a:p>
            <a:pPr marL="617220" lvl="1" indent="-342900">
              <a:buFont typeface="Arial" panose="020B0604020202020204" pitchFamily="34" charset="0"/>
              <a:buChar char="•"/>
            </a:pPr>
            <a:r>
              <a:rPr lang="en-US" dirty="0"/>
              <a:t>Members of a population spreading out locally</a:t>
            </a:r>
          </a:p>
          <a:p>
            <a:pPr marL="342900" indent="-342900">
              <a:buFont typeface="Arial" panose="020B0604020202020204" pitchFamily="34" charset="0"/>
              <a:buChar char="•"/>
            </a:pPr>
            <a:r>
              <a:rPr lang="en-US" dirty="0"/>
              <a:t>Long Distance Migration (LDM)</a:t>
            </a:r>
          </a:p>
          <a:p>
            <a:pPr marL="617220" lvl="1" indent="-342900">
              <a:buFont typeface="Arial" panose="020B0604020202020204" pitchFamily="34" charset="0"/>
              <a:buChar char="•"/>
            </a:pPr>
            <a:r>
              <a:rPr lang="en-US" dirty="0"/>
              <a:t>Members of a population moving large distances to establish new colonies</a:t>
            </a:r>
          </a:p>
          <a:p>
            <a:pPr marL="342900" indent="-342900">
              <a:buFont typeface="Arial" panose="020B0604020202020204" pitchFamily="34" charset="0"/>
              <a:buChar char="•"/>
            </a:pPr>
            <a:r>
              <a:rPr lang="en-US" dirty="0"/>
              <a:t>Stratified Diffusion (SD)</a:t>
            </a:r>
          </a:p>
          <a:p>
            <a:pPr marL="617220" lvl="1" indent="-342900">
              <a:buFont typeface="Arial" panose="020B0604020202020204" pitchFamily="34" charset="0"/>
              <a:buChar char="•"/>
            </a:pPr>
            <a:r>
              <a:rPr lang="en-US" sz="1700" dirty="0"/>
              <a:t>A population expands with a combination of ND and LDM</a:t>
            </a:r>
          </a:p>
          <a:p>
            <a:pPr lvl="1"/>
            <a:endParaRPr lang="en-US" dirty="0"/>
          </a:p>
        </p:txBody>
      </p:sp>
      <p:pic>
        <p:nvPicPr>
          <p:cNvPr id="10" name="Picture Placeholder 9">
            <a:extLst>
              <a:ext uri="{FF2B5EF4-FFF2-40B4-BE49-F238E27FC236}">
                <a16:creationId xmlns:a16="http://schemas.microsoft.com/office/drawing/2014/main" id="{C562D71A-6A08-723D-0ECC-BF7A8332658F}"/>
              </a:ext>
            </a:extLst>
          </p:cNvPr>
          <p:cNvPicPr>
            <a:picLocks noGrp="1" noChangeAspect="1"/>
          </p:cNvPicPr>
          <p:nvPr>
            <p:ph type="pic" sz="quarter" idx="13"/>
          </p:nvPr>
        </p:nvPicPr>
        <p:blipFill rotWithShape="1">
          <a:blip r:embed="rId2"/>
          <a:srcRect l="919" r="919"/>
          <a:stretch/>
        </p:blipFill>
        <p:spPr/>
      </p:pic>
      <p:pic>
        <p:nvPicPr>
          <p:cNvPr id="34" name="Picture Placeholder 33" descr="A diagram of different types of expansion&#10;&#10;Description automatically generated">
            <a:extLst>
              <a:ext uri="{FF2B5EF4-FFF2-40B4-BE49-F238E27FC236}">
                <a16:creationId xmlns:a16="http://schemas.microsoft.com/office/drawing/2014/main" id="{F4ADA90E-B376-AC5A-FB96-7FC3D90EC59C}"/>
              </a:ext>
            </a:extLst>
          </p:cNvPr>
          <p:cNvPicPr>
            <a:picLocks noGrp="1" noChangeAspect="1"/>
          </p:cNvPicPr>
          <p:nvPr>
            <p:ph type="pic" sz="quarter" idx="15"/>
          </p:nvPr>
        </p:nvPicPr>
        <p:blipFill rotWithShape="1">
          <a:blip r:embed="rId3"/>
          <a:srcRect l="4718" r="8993" b="30407"/>
          <a:stretch/>
        </p:blipFill>
        <p:spPr>
          <a:xfrm>
            <a:off x="9055588" y="4134612"/>
            <a:ext cx="2606040" cy="2075688"/>
          </a:xfrm>
        </p:spPr>
      </p:pic>
      <p:pic>
        <p:nvPicPr>
          <p:cNvPr id="38" name="Picture Placeholder 37" descr="A diagram of a circle with arrows&#10;&#10;Description automatically generated">
            <a:extLst>
              <a:ext uri="{FF2B5EF4-FFF2-40B4-BE49-F238E27FC236}">
                <a16:creationId xmlns:a16="http://schemas.microsoft.com/office/drawing/2014/main" id="{38AE836B-DC3E-B41E-BA21-D90F94876A09}"/>
              </a:ext>
            </a:extLst>
          </p:cNvPr>
          <p:cNvPicPr>
            <a:picLocks noGrp="1" noChangeAspect="1"/>
          </p:cNvPicPr>
          <p:nvPr>
            <p:ph type="pic" sz="quarter" idx="16"/>
          </p:nvPr>
        </p:nvPicPr>
        <p:blipFill rotWithShape="1">
          <a:blip r:embed="rId4"/>
          <a:srcRect l="13199" r="8557" b="26268"/>
          <a:stretch/>
        </p:blipFill>
        <p:spPr>
          <a:xfrm>
            <a:off x="3467606" y="4104412"/>
            <a:ext cx="2606040" cy="2075688"/>
          </a:xfrm>
        </p:spPr>
      </p:pic>
      <p:pic>
        <p:nvPicPr>
          <p:cNvPr id="32" name="Picture Placeholder 31" descr="A map of the united states&#10;&#10;Description automatically generated">
            <a:extLst>
              <a:ext uri="{FF2B5EF4-FFF2-40B4-BE49-F238E27FC236}">
                <a16:creationId xmlns:a16="http://schemas.microsoft.com/office/drawing/2014/main" id="{6D3F3C6B-CD7E-9747-0C4A-8A2ACE76B4E1}"/>
              </a:ext>
            </a:extLst>
          </p:cNvPr>
          <p:cNvPicPr>
            <a:picLocks noGrp="1" noChangeAspect="1"/>
          </p:cNvPicPr>
          <p:nvPr>
            <p:ph type="pic" sz="quarter" idx="14"/>
          </p:nvPr>
        </p:nvPicPr>
        <p:blipFill rotWithShape="1">
          <a:blip r:embed="rId5"/>
          <a:srcRect l="2045" r="2045"/>
          <a:stretch/>
        </p:blipFill>
        <p:spPr>
          <a:xfrm>
            <a:off x="6290138" y="4142232"/>
            <a:ext cx="2606040" cy="2075688"/>
          </a:xfrm>
        </p:spPr>
      </p:pic>
      <p:sp>
        <p:nvSpPr>
          <p:cNvPr id="5" name="Date Placeholder 4">
            <a:extLst>
              <a:ext uri="{FF2B5EF4-FFF2-40B4-BE49-F238E27FC236}">
                <a16:creationId xmlns:a16="http://schemas.microsoft.com/office/drawing/2014/main" id="{85A903F1-9C40-9D12-7BE9-1BDCD27E4B2C}"/>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3F92BD74-9840-D24F-528E-1A7A224AA260}"/>
              </a:ext>
            </a:extLst>
          </p:cNvPr>
          <p:cNvSpPr>
            <a:spLocks noGrp="1"/>
          </p:cNvSpPr>
          <p:nvPr>
            <p:ph type="ftr" sz="quarter" idx="3"/>
          </p:nvPr>
        </p:nvSpPr>
        <p:spPr/>
        <p:txBody>
          <a:bodyPr/>
          <a:lstStyle/>
          <a:p>
            <a:r>
              <a:rPr lang="en-US"/>
              <a:t>Shigesada et al. 1995</a:t>
            </a:r>
            <a:endParaRPr lang="en-US" dirty="0"/>
          </a:p>
        </p:txBody>
      </p:sp>
      <p:sp>
        <p:nvSpPr>
          <p:cNvPr id="9" name="Slide Number Placeholder 8">
            <a:extLst>
              <a:ext uri="{FF2B5EF4-FFF2-40B4-BE49-F238E27FC236}">
                <a16:creationId xmlns:a16="http://schemas.microsoft.com/office/drawing/2014/main" id="{8D6F5A05-7C9C-2622-0211-10E6EED23821}"/>
              </a:ext>
            </a:extLst>
          </p:cNvPr>
          <p:cNvSpPr>
            <a:spLocks noGrp="1"/>
          </p:cNvSpPr>
          <p:nvPr>
            <p:ph type="sldNum" sz="quarter" idx="4"/>
          </p:nvPr>
        </p:nvSpPr>
        <p:spPr/>
        <p:txBody>
          <a:bodyPr/>
          <a:lstStyle/>
          <a:p>
            <a:fld id="{AE208ADF-3ADD-483D-A721-14E3EEE2C135}" type="slidenum">
              <a:rPr lang="en-US" smtClean="0"/>
              <a:pPr/>
              <a:t>5</a:t>
            </a:fld>
            <a:endParaRPr lang="en-US" dirty="0"/>
          </a:p>
        </p:txBody>
      </p:sp>
      <p:pic>
        <p:nvPicPr>
          <p:cNvPr id="6" name="Picture 5" descr="A black math equation&#10;&#10;Description automatically generated with medium confidence">
            <a:extLst>
              <a:ext uri="{FF2B5EF4-FFF2-40B4-BE49-F238E27FC236}">
                <a16:creationId xmlns:a16="http://schemas.microsoft.com/office/drawing/2014/main" id="{278D71E4-1FA3-128F-CA2D-CA8E83F08B50}"/>
              </a:ext>
            </a:extLst>
          </p:cNvPr>
          <p:cNvPicPr>
            <a:picLocks noChangeAspect="1"/>
          </p:cNvPicPr>
          <p:nvPr/>
        </p:nvPicPr>
        <p:blipFill>
          <a:blip r:embed="rId6"/>
          <a:stretch>
            <a:fillRect/>
          </a:stretch>
        </p:blipFill>
        <p:spPr>
          <a:xfrm>
            <a:off x="9599973" y="251883"/>
            <a:ext cx="2333234" cy="791633"/>
          </a:xfrm>
          <a:prstGeom prst="rect">
            <a:avLst/>
          </a:prstGeom>
        </p:spPr>
      </p:pic>
    </p:spTree>
    <p:extLst>
      <p:ext uri="{BB962C8B-B14F-4D97-AF65-F5344CB8AC3E}">
        <p14:creationId xmlns:p14="http://schemas.microsoft.com/office/powerpoint/2010/main" val="417959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4AF6-2947-5439-F26A-5E91BDE5BF7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B8BB6F1-1224-26B9-95FB-17C3CAF1A736}"/>
              </a:ext>
            </a:extLst>
          </p:cNvPr>
          <p:cNvSpPr>
            <a:spLocks noGrp="1"/>
          </p:cNvSpPr>
          <p:nvPr>
            <p:ph idx="1"/>
          </p:nvPr>
        </p:nvSpPr>
        <p:spPr/>
        <p:txBody>
          <a:bodyPr/>
          <a:lstStyle/>
          <a:p>
            <a:pPr marL="0" indent="0">
              <a:buNone/>
            </a:pPr>
            <a:r>
              <a:rPr lang="en-US" dirty="0"/>
              <a:t>Part 1 – Short Distance Dispersal Model</a:t>
            </a:r>
          </a:p>
          <a:p>
            <a:r>
              <a:rPr lang="en-US" dirty="0"/>
              <a:t>What dictates the existence and duration of an establishment phase?</a:t>
            </a:r>
          </a:p>
          <a:p>
            <a:r>
              <a:rPr lang="en-US" dirty="0"/>
              <a:t>How quickly does the range of an invasive species expand?</a:t>
            </a:r>
          </a:p>
          <a:p>
            <a:endParaRPr lang="en-US" dirty="0"/>
          </a:p>
          <a:p>
            <a:pPr marL="0" indent="0">
              <a:buNone/>
            </a:pPr>
            <a:r>
              <a:rPr lang="en-US" dirty="0"/>
              <a:t>Part 2 – Stratified Diffusion Model</a:t>
            </a:r>
          </a:p>
          <a:p>
            <a:r>
              <a:rPr lang="en-US" dirty="0"/>
              <a:t>How do we model stratified diffusion?</a:t>
            </a:r>
          </a:p>
          <a:p>
            <a:pPr lvl="1"/>
            <a:endParaRPr lang="en-US" dirty="0"/>
          </a:p>
        </p:txBody>
      </p:sp>
      <p:sp>
        <p:nvSpPr>
          <p:cNvPr id="4" name="Date Placeholder 3">
            <a:extLst>
              <a:ext uri="{FF2B5EF4-FFF2-40B4-BE49-F238E27FC236}">
                <a16:creationId xmlns:a16="http://schemas.microsoft.com/office/drawing/2014/main" id="{4BCA13AE-60A9-FE45-3EB7-5D2A5316B7B7}"/>
              </a:ext>
            </a:extLst>
          </p:cNvPr>
          <p:cNvSpPr>
            <a:spLocks noGrp="1"/>
          </p:cNvSpPr>
          <p:nvPr>
            <p:ph type="dt" sz="half" idx="2"/>
          </p:nvPr>
        </p:nvSpPr>
        <p:spPr/>
        <p:txBody>
          <a:bodyPr/>
          <a:lstStyle/>
          <a:p>
            <a:r>
              <a:rPr lang="en-US"/>
              <a:t>Aidan Olson</a:t>
            </a:r>
            <a:endParaRPr lang="en-US" dirty="0"/>
          </a:p>
        </p:txBody>
      </p:sp>
      <p:sp>
        <p:nvSpPr>
          <p:cNvPr id="5" name="Footer Placeholder 4">
            <a:extLst>
              <a:ext uri="{FF2B5EF4-FFF2-40B4-BE49-F238E27FC236}">
                <a16:creationId xmlns:a16="http://schemas.microsoft.com/office/drawing/2014/main" id="{E1DBF583-9D5D-3FDA-451E-2D5986965355}"/>
              </a:ext>
            </a:extLst>
          </p:cNvPr>
          <p:cNvSpPr>
            <a:spLocks noGrp="1"/>
          </p:cNvSpPr>
          <p:nvPr>
            <p:ph type="ftr" sz="quarter" idx="3"/>
          </p:nvPr>
        </p:nvSpPr>
        <p:spPr/>
        <p:txBody>
          <a:bodyPr/>
          <a:lstStyle/>
          <a:p>
            <a:r>
              <a:rPr lang="en-US"/>
              <a:t>Shigesada et al. 1995</a:t>
            </a:r>
            <a:endParaRPr lang="en-US" dirty="0"/>
          </a:p>
        </p:txBody>
      </p:sp>
      <p:sp>
        <p:nvSpPr>
          <p:cNvPr id="6" name="Slide Number Placeholder 5">
            <a:extLst>
              <a:ext uri="{FF2B5EF4-FFF2-40B4-BE49-F238E27FC236}">
                <a16:creationId xmlns:a16="http://schemas.microsoft.com/office/drawing/2014/main" id="{7CEEF3E7-7FF3-4994-984F-C1388BFA6C1B}"/>
              </a:ext>
            </a:extLst>
          </p:cNvPr>
          <p:cNvSpPr>
            <a:spLocks noGrp="1"/>
          </p:cNvSpPr>
          <p:nvPr>
            <p:ph type="sldNum" sz="quarter" idx="4"/>
          </p:nvPr>
        </p:nvSpPr>
        <p:spPr/>
        <p:txBody>
          <a:bodyPr/>
          <a:lstStyle/>
          <a:p>
            <a:fld id="{AE208ADF-3ADD-483D-A721-14E3EEE2C135}" type="slidenum">
              <a:rPr lang="en-US" smtClean="0"/>
              <a:pPr/>
              <a:t>6</a:t>
            </a:fld>
            <a:endParaRPr lang="en-US" dirty="0"/>
          </a:p>
        </p:txBody>
      </p:sp>
    </p:spTree>
    <p:extLst>
      <p:ext uri="{BB962C8B-B14F-4D97-AF65-F5344CB8AC3E}">
        <p14:creationId xmlns:p14="http://schemas.microsoft.com/office/powerpoint/2010/main" val="2696232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4ABC-CE01-034F-8A50-C4787C9570AE}"/>
              </a:ext>
            </a:extLst>
          </p:cNvPr>
          <p:cNvSpPr>
            <a:spLocks noGrp="1"/>
          </p:cNvSpPr>
          <p:nvPr>
            <p:ph type="title"/>
          </p:nvPr>
        </p:nvSpPr>
        <p:spPr>
          <a:xfrm>
            <a:off x="845164" y="695834"/>
            <a:ext cx="10515600" cy="899783"/>
          </a:xfrm>
        </p:spPr>
        <p:txBody>
          <a:bodyPr/>
          <a:lstStyle/>
          <a:p>
            <a:r>
              <a:rPr lang="en-US" dirty="0"/>
              <a:t>Short Distance Dispersal</a:t>
            </a:r>
          </a:p>
        </p:txBody>
      </p:sp>
      <p:sp>
        <p:nvSpPr>
          <p:cNvPr id="3" name="Text Placeholder 2">
            <a:extLst>
              <a:ext uri="{FF2B5EF4-FFF2-40B4-BE49-F238E27FC236}">
                <a16:creationId xmlns:a16="http://schemas.microsoft.com/office/drawing/2014/main" id="{86CEBCEE-48F9-7305-B9CF-1193EE7B117C}"/>
              </a:ext>
            </a:extLst>
          </p:cNvPr>
          <p:cNvSpPr>
            <a:spLocks noGrp="1"/>
          </p:cNvSpPr>
          <p:nvPr>
            <p:ph type="body" sz="quarter" idx="16"/>
          </p:nvPr>
        </p:nvSpPr>
        <p:spPr/>
        <p:txBody>
          <a:bodyPr>
            <a:normAutofit/>
          </a:bodyPr>
          <a:lstStyle/>
          <a:p>
            <a:pPr marL="342900" indent="-342900" algn="l">
              <a:buFont typeface="Arial" panose="020B0604020202020204" pitchFamily="34" charset="0"/>
              <a:buChar char="•"/>
            </a:pPr>
            <a:r>
              <a:rPr lang="en-US" dirty="0"/>
              <a:t>Reaction Diffusion (KPP) Equation</a:t>
            </a:r>
          </a:p>
        </p:txBody>
      </p:sp>
      <p:sp>
        <p:nvSpPr>
          <p:cNvPr id="5" name="Date Placeholder 4">
            <a:extLst>
              <a:ext uri="{FF2B5EF4-FFF2-40B4-BE49-F238E27FC236}">
                <a16:creationId xmlns:a16="http://schemas.microsoft.com/office/drawing/2014/main" id="{61BD63B4-7231-BBD1-3AAA-7358C3F23BC6}"/>
              </a:ext>
            </a:extLst>
          </p:cNvPr>
          <p:cNvSpPr>
            <a:spLocks noGrp="1"/>
          </p:cNvSpPr>
          <p:nvPr>
            <p:ph type="dt" sz="half" idx="2"/>
          </p:nvPr>
        </p:nvSpPr>
        <p:spPr/>
        <p:txBody>
          <a:bodyPr/>
          <a:lstStyle/>
          <a:p>
            <a:r>
              <a:rPr lang="en-US"/>
              <a:t>Aidan Olson</a:t>
            </a:r>
            <a:endParaRPr lang="en-US" dirty="0"/>
          </a:p>
        </p:txBody>
      </p:sp>
      <p:sp>
        <p:nvSpPr>
          <p:cNvPr id="7" name="Footer Placeholder 6">
            <a:extLst>
              <a:ext uri="{FF2B5EF4-FFF2-40B4-BE49-F238E27FC236}">
                <a16:creationId xmlns:a16="http://schemas.microsoft.com/office/drawing/2014/main" id="{BE925B1D-19F6-A31A-245C-C8A405447079}"/>
              </a:ext>
            </a:extLst>
          </p:cNvPr>
          <p:cNvSpPr>
            <a:spLocks noGrp="1"/>
          </p:cNvSpPr>
          <p:nvPr>
            <p:ph type="ftr" sz="quarter" idx="3"/>
          </p:nvPr>
        </p:nvSpPr>
        <p:spPr/>
        <p:txBody>
          <a:bodyPr/>
          <a:lstStyle/>
          <a:p>
            <a:r>
              <a:rPr lang="en-US"/>
              <a:t>Shigesada et al. 1995</a:t>
            </a:r>
            <a:endParaRPr lang="en-US" dirty="0"/>
          </a:p>
        </p:txBody>
      </p:sp>
      <p:pic>
        <p:nvPicPr>
          <p:cNvPr id="15" name="Picture Placeholder 14" descr="Diagram of a diagram of a process&#10;&#10;Description automatically generated">
            <a:extLst>
              <a:ext uri="{FF2B5EF4-FFF2-40B4-BE49-F238E27FC236}">
                <a16:creationId xmlns:a16="http://schemas.microsoft.com/office/drawing/2014/main" id="{4524F9EC-1A75-1A7C-B533-68D22424E988}"/>
              </a:ext>
            </a:extLst>
          </p:cNvPr>
          <p:cNvPicPr>
            <a:picLocks noGrp="1" noChangeAspect="1"/>
          </p:cNvPicPr>
          <p:nvPr>
            <p:ph type="pic" sz="quarter" idx="15"/>
          </p:nvPr>
        </p:nvPicPr>
        <p:blipFill rotWithShape="1">
          <a:blip r:embed="rId3"/>
          <a:srcRect/>
          <a:stretch/>
        </p:blipFill>
        <p:spPr>
          <a:xfrm>
            <a:off x="8193024" y="4160520"/>
            <a:ext cx="4005072" cy="2697480"/>
          </a:xfrm>
        </p:spPr>
      </p:pic>
      <p:sp>
        <p:nvSpPr>
          <p:cNvPr id="9" name="Slide Number Placeholder 8">
            <a:extLst>
              <a:ext uri="{FF2B5EF4-FFF2-40B4-BE49-F238E27FC236}">
                <a16:creationId xmlns:a16="http://schemas.microsoft.com/office/drawing/2014/main" id="{9BC1F775-E632-6511-39C6-B25EEC10D76A}"/>
              </a:ext>
            </a:extLst>
          </p:cNvPr>
          <p:cNvSpPr>
            <a:spLocks noGrp="1"/>
          </p:cNvSpPr>
          <p:nvPr>
            <p:ph type="sldNum" sz="quarter" idx="4"/>
          </p:nvPr>
        </p:nvSpPr>
        <p:spPr/>
        <p:txBody>
          <a:bodyPr/>
          <a:lstStyle/>
          <a:p>
            <a:fld id="{AE208ADF-3ADD-483D-A721-14E3EEE2C135}" type="slidenum">
              <a:rPr lang="en-US" smtClean="0"/>
              <a:pPr/>
              <a:t>7</a:t>
            </a:fld>
            <a:endParaRPr lang="en-US" dirty="0"/>
          </a:p>
        </p:txBody>
      </p:sp>
      <p:pic>
        <p:nvPicPr>
          <p:cNvPr id="11" name="Picture Placeholder 11" descr="A small rodent standing in water&#10;&#10;Description automatically generated">
            <a:extLst>
              <a:ext uri="{FF2B5EF4-FFF2-40B4-BE49-F238E27FC236}">
                <a16:creationId xmlns:a16="http://schemas.microsoft.com/office/drawing/2014/main" id="{A28DC059-A729-2A95-0EE5-0607EACFFF5D}"/>
              </a:ext>
            </a:extLst>
          </p:cNvPr>
          <p:cNvPicPr>
            <a:picLocks noGrp="1" noChangeAspect="1"/>
          </p:cNvPicPr>
          <p:nvPr>
            <p:ph type="pic" sz="quarter" idx="13"/>
          </p:nvPr>
        </p:nvPicPr>
        <p:blipFill>
          <a:blip r:embed="rId4"/>
          <a:srcRect l="1530" r="1530"/>
          <a:stretch>
            <a:fillRect/>
          </a:stretch>
        </p:blipFill>
        <p:spPr>
          <a:prstGeom prst="rect">
            <a:avLst/>
          </a:prstGeom>
          <a:solidFill>
            <a:schemeClr val="bg2">
              <a:lumMod val="50000"/>
              <a:lumOff val="50000"/>
            </a:schemeClr>
          </a:solidFill>
        </p:spPr>
      </p:pic>
      <p:pic>
        <p:nvPicPr>
          <p:cNvPr id="12" name="Picture Placeholder 12" descr="A line drawing of a line&#10;&#10;Description automatically generated">
            <a:extLst>
              <a:ext uri="{FF2B5EF4-FFF2-40B4-BE49-F238E27FC236}">
                <a16:creationId xmlns:a16="http://schemas.microsoft.com/office/drawing/2014/main" id="{E2FB448D-59F7-78E8-ABC1-C5E10DF4B9C7}"/>
              </a:ext>
            </a:extLst>
          </p:cNvPr>
          <p:cNvPicPr>
            <a:picLocks noGrp="1" noChangeAspect="1"/>
          </p:cNvPicPr>
          <p:nvPr>
            <p:ph type="pic" sz="quarter" idx="14"/>
          </p:nvPr>
        </p:nvPicPr>
        <p:blipFill rotWithShape="1">
          <a:blip r:embed="rId5"/>
          <a:srcRect l="-176"/>
          <a:stretch/>
        </p:blipFill>
        <p:spPr>
          <a:xfrm>
            <a:off x="4059936" y="4160520"/>
            <a:ext cx="4133088" cy="2697480"/>
          </a:xfrm>
        </p:spPr>
      </p:pic>
      <p:sp>
        <p:nvSpPr>
          <p:cNvPr id="13" name="TextBox 12">
            <a:extLst>
              <a:ext uri="{FF2B5EF4-FFF2-40B4-BE49-F238E27FC236}">
                <a16:creationId xmlns:a16="http://schemas.microsoft.com/office/drawing/2014/main" id="{0C0AF7EA-9F1D-BE48-1B50-A780BF9EC59A}"/>
              </a:ext>
            </a:extLst>
          </p:cNvPr>
          <p:cNvSpPr txBox="1"/>
          <p:nvPr/>
        </p:nvSpPr>
        <p:spPr>
          <a:xfrm>
            <a:off x="4960483" y="4160520"/>
            <a:ext cx="2405146" cy="369332"/>
          </a:xfrm>
          <a:prstGeom prst="rect">
            <a:avLst/>
          </a:prstGeom>
          <a:noFill/>
        </p:spPr>
        <p:txBody>
          <a:bodyPr wrap="none" rtlCol="0">
            <a:spAutoFit/>
          </a:bodyPr>
          <a:lstStyle/>
          <a:p>
            <a:r>
              <a:rPr lang="en-US" dirty="0">
                <a:solidFill>
                  <a:schemeClr val="bg1"/>
                </a:solidFill>
              </a:rPr>
              <a:t>Neighborhood Diffusion</a:t>
            </a:r>
          </a:p>
        </p:txBody>
      </p:sp>
      <p:pic>
        <p:nvPicPr>
          <p:cNvPr id="17" name="Picture 16" descr="A math equations with numbers&#10;&#10;Description automatically generated with medium confidence">
            <a:extLst>
              <a:ext uri="{FF2B5EF4-FFF2-40B4-BE49-F238E27FC236}">
                <a16:creationId xmlns:a16="http://schemas.microsoft.com/office/drawing/2014/main" id="{7CD8CE0B-93CB-0A04-AC5A-AAC88986C6B8}"/>
              </a:ext>
            </a:extLst>
          </p:cNvPr>
          <p:cNvPicPr>
            <a:picLocks noChangeAspect="1"/>
          </p:cNvPicPr>
          <p:nvPr/>
        </p:nvPicPr>
        <p:blipFill>
          <a:blip r:embed="rId6"/>
          <a:stretch>
            <a:fillRect/>
          </a:stretch>
        </p:blipFill>
        <p:spPr>
          <a:xfrm>
            <a:off x="6472936" y="1987921"/>
            <a:ext cx="3440176" cy="1259350"/>
          </a:xfrm>
          <a:prstGeom prst="rect">
            <a:avLst/>
          </a:prstGeom>
        </p:spPr>
      </p:pic>
    </p:spTree>
    <p:extLst>
      <p:ext uri="{BB962C8B-B14F-4D97-AF65-F5344CB8AC3E}">
        <p14:creationId xmlns:p14="http://schemas.microsoft.com/office/powerpoint/2010/main" val="2668703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725E-EE4F-6D51-30EA-B560E1346FC5}"/>
              </a:ext>
            </a:extLst>
          </p:cNvPr>
          <p:cNvSpPr>
            <a:spLocks noGrp="1"/>
          </p:cNvSpPr>
          <p:nvPr>
            <p:ph type="title"/>
          </p:nvPr>
        </p:nvSpPr>
        <p:spPr>
          <a:xfrm>
            <a:off x="362312" y="694195"/>
            <a:ext cx="3931242" cy="1403343"/>
          </a:xfrm>
        </p:spPr>
        <p:txBody>
          <a:bodyPr/>
          <a:lstStyle/>
          <a:p>
            <a:r>
              <a:rPr lang="en-US" dirty="0"/>
              <a:t>Model Foundation</a:t>
            </a:r>
          </a:p>
        </p:txBody>
      </p:sp>
      <p:sp>
        <p:nvSpPr>
          <p:cNvPr id="3" name="Content Placeholder 2">
            <a:extLst>
              <a:ext uri="{FF2B5EF4-FFF2-40B4-BE49-F238E27FC236}">
                <a16:creationId xmlns:a16="http://schemas.microsoft.com/office/drawing/2014/main" id="{EA1AD4C8-81B8-7923-8DDF-044B606B4CE0}"/>
              </a:ext>
            </a:extLst>
          </p:cNvPr>
          <p:cNvSpPr>
            <a:spLocks noGrp="1"/>
          </p:cNvSpPr>
          <p:nvPr>
            <p:ph idx="1"/>
          </p:nvPr>
        </p:nvSpPr>
        <p:spPr/>
        <p:txBody>
          <a:bodyPr/>
          <a:lstStyle/>
          <a:p>
            <a:r>
              <a:rPr lang="en-US" dirty="0"/>
              <a:t>The founding population is represented with a delta function to show that the population density is 1 only at that point.</a:t>
            </a:r>
          </a:p>
        </p:txBody>
      </p:sp>
      <p:sp>
        <p:nvSpPr>
          <p:cNvPr id="4" name="Date Placeholder 3">
            <a:extLst>
              <a:ext uri="{FF2B5EF4-FFF2-40B4-BE49-F238E27FC236}">
                <a16:creationId xmlns:a16="http://schemas.microsoft.com/office/drawing/2014/main" id="{F55F5BD6-5DA9-820B-46B8-EBF084F5544F}"/>
              </a:ext>
            </a:extLst>
          </p:cNvPr>
          <p:cNvSpPr>
            <a:spLocks noGrp="1"/>
          </p:cNvSpPr>
          <p:nvPr>
            <p:ph type="dt" sz="half" idx="10"/>
          </p:nvPr>
        </p:nvSpPr>
        <p:spPr/>
        <p:txBody>
          <a:bodyPr/>
          <a:lstStyle/>
          <a:p>
            <a:r>
              <a:rPr lang="en-US"/>
              <a:t>Aidan Olson</a:t>
            </a:r>
            <a:endParaRPr lang="en-US" dirty="0"/>
          </a:p>
        </p:txBody>
      </p:sp>
      <p:sp>
        <p:nvSpPr>
          <p:cNvPr id="6" name="Footer Placeholder 5">
            <a:extLst>
              <a:ext uri="{FF2B5EF4-FFF2-40B4-BE49-F238E27FC236}">
                <a16:creationId xmlns:a16="http://schemas.microsoft.com/office/drawing/2014/main" id="{E342C139-87A7-29B4-DEC5-20A00B2E26B0}"/>
              </a:ext>
            </a:extLst>
          </p:cNvPr>
          <p:cNvSpPr>
            <a:spLocks noGrp="1"/>
          </p:cNvSpPr>
          <p:nvPr>
            <p:ph type="ftr" sz="quarter" idx="11"/>
          </p:nvPr>
        </p:nvSpPr>
        <p:spPr/>
        <p:txBody>
          <a:bodyPr/>
          <a:lstStyle/>
          <a:p>
            <a:r>
              <a:rPr lang="en-US"/>
              <a:t>Shigesada et al. 1995</a:t>
            </a:r>
            <a:endParaRPr lang="en-US" dirty="0"/>
          </a:p>
        </p:txBody>
      </p:sp>
      <p:sp>
        <p:nvSpPr>
          <p:cNvPr id="7" name="Slide Number Placeholder 6">
            <a:extLst>
              <a:ext uri="{FF2B5EF4-FFF2-40B4-BE49-F238E27FC236}">
                <a16:creationId xmlns:a16="http://schemas.microsoft.com/office/drawing/2014/main" id="{972770AC-92B6-2215-305A-A14787EE5DF8}"/>
              </a:ext>
            </a:extLst>
          </p:cNvPr>
          <p:cNvSpPr>
            <a:spLocks noGrp="1"/>
          </p:cNvSpPr>
          <p:nvPr>
            <p:ph type="sldNum" sz="quarter" idx="12"/>
          </p:nvPr>
        </p:nvSpPr>
        <p:spPr/>
        <p:txBody>
          <a:bodyPr/>
          <a:lstStyle/>
          <a:p>
            <a:fld id="{AE208ADF-3ADD-483D-A721-14E3EEE2C135}" type="slidenum">
              <a:rPr lang="en-US" smtClean="0"/>
              <a:t>8</a:t>
            </a:fld>
            <a:endParaRPr lang="en-US" dirty="0"/>
          </a:p>
        </p:txBody>
      </p:sp>
      <p:pic>
        <p:nvPicPr>
          <p:cNvPr id="13" name="Picture Placeholder 12">
            <a:extLst>
              <a:ext uri="{FF2B5EF4-FFF2-40B4-BE49-F238E27FC236}">
                <a16:creationId xmlns:a16="http://schemas.microsoft.com/office/drawing/2014/main" id="{74997F3D-F98B-61DB-AADF-984A7F6B0CC8}"/>
              </a:ext>
            </a:extLst>
          </p:cNvPr>
          <p:cNvPicPr>
            <a:picLocks noGrp="1" noChangeAspect="1"/>
          </p:cNvPicPr>
          <p:nvPr>
            <p:ph type="pic" sz="quarter" idx="13"/>
          </p:nvPr>
        </p:nvPicPr>
        <p:blipFill>
          <a:blip r:embed="rId2"/>
          <a:srcRect t="3939" b="3939"/>
          <a:stretch/>
        </p:blipFill>
        <p:spPr/>
      </p:pic>
      <p:pic>
        <p:nvPicPr>
          <p:cNvPr id="19" name="Picture 18" descr="A white background with black and white clouds&#10;&#10;Description automatically generated">
            <a:extLst>
              <a:ext uri="{FF2B5EF4-FFF2-40B4-BE49-F238E27FC236}">
                <a16:creationId xmlns:a16="http://schemas.microsoft.com/office/drawing/2014/main" id="{343DAA79-9549-B0B1-4D17-7CC2B3B9E949}"/>
              </a:ext>
            </a:extLst>
          </p:cNvPr>
          <p:cNvPicPr>
            <a:picLocks noChangeAspect="1"/>
          </p:cNvPicPr>
          <p:nvPr/>
        </p:nvPicPr>
        <p:blipFill>
          <a:blip r:embed="rId3"/>
          <a:stretch>
            <a:fillRect/>
          </a:stretch>
        </p:blipFill>
        <p:spPr>
          <a:xfrm>
            <a:off x="7077999" y="5365750"/>
            <a:ext cx="5029203" cy="742950"/>
          </a:xfrm>
          <a:prstGeom prst="rect">
            <a:avLst/>
          </a:prstGeom>
        </p:spPr>
      </p:pic>
      <p:pic>
        <p:nvPicPr>
          <p:cNvPr id="21" name="Picture 20" descr="A math problem with black text&#10;&#10;Description automatically generated with medium confidence">
            <a:extLst>
              <a:ext uri="{FF2B5EF4-FFF2-40B4-BE49-F238E27FC236}">
                <a16:creationId xmlns:a16="http://schemas.microsoft.com/office/drawing/2014/main" id="{7286672C-0689-B2AE-C1F8-6F74249E18E5}"/>
              </a:ext>
            </a:extLst>
          </p:cNvPr>
          <p:cNvPicPr>
            <a:picLocks noChangeAspect="1"/>
          </p:cNvPicPr>
          <p:nvPr/>
        </p:nvPicPr>
        <p:blipFill>
          <a:blip r:embed="rId4"/>
          <a:stretch>
            <a:fillRect/>
          </a:stretch>
        </p:blipFill>
        <p:spPr>
          <a:xfrm>
            <a:off x="4628755" y="0"/>
            <a:ext cx="7509537" cy="7339510"/>
          </a:xfrm>
          <a:prstGeom prst="rect">
            <a:avLst/>
          </a:prstGeom>
        </p:spPr>
      </p:pic>
    </p:spTree>
    <p:extLst>
      <p:ext uri="{BB962C8B-B14F-4D97-AF65-F5344CB8AC3E}">
        <p14:creationId xmlns:p14="http://schemas.microsoft.com/office/powerpoint/2010/main" val="211022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BA50-8314-88C2-886F-F3E3DAB030D4}"/>
              </a:ext>
            </a:extLst>
          </p:cNvPr>
          <p:cNvSpPr>
            <a:spLocks noGrp="1"/>
          </p:cNvSpPr>
          <p:nvPr>
            <p:ph type="title"/>
          </p:nvPr>
        </p:nvSpPr>
        <p:spPr>
          <a:xfrm>
            <a:off x="838200" y="786159"/>
            <a:ext cx="10515600" cy="899783"/>
          </a:xfrm>
        </p:spPr>
        <p:txBody>
          <a:bodyPr wrap="none" anchor="ctr">
            <a:normAutofit/>
          </a:bodyPr>
          <a:lstStyle/>
          <a:p>
            <a:pPr algn="ctr"/>
            <a:r>
              <a:rPr lang="en-US" dirty="0"/>
              <a:t>Establishment Phase</a:t>
            </a:r>
            <a:endParaRPr lang="en-US"/>
          </a:p>
        </p:txBody>
      </p:sp>
      <p:sp>
        <p:nvSpPr>
          <p:cNvPr id="3" name="Content Placeholder 2">
            <a:extLst>
              <a:ext uri="{FF2B5EF4-FFF2-40B4-BE49-F238E27FC236}">
                <a16:creationId xmlns:a16="http://schemas.microsoft.com/office/drawing/2014/main" id="{1957B52A-B2FA-8DF2-58D3-D119FBB4861B}"/>
              </a:ext>
            </a:extLst>
          </p:cNvPr>
          <p:cNvSpPr>
            <a:spLocks noGrp="1"/>
          </p:cNvSpPr>
          <p:nvPr>
            <p:ph type="body" sz="quarter" idx="16"/>
          </p:nvPr>
        </p:nvSpPr>
        <p:spPr>
          <a:xfrm>
            <a:off x="845164" y="1900962"/>
            <a:ext cx="10112375" cy="1954213"/>
          </a:xfrm>
        </p:spPr>
        <p:txBody>
          <a:bodyPr anchor="t">
            <a:normAutofit lnSpcReduction="10000"/>
          </a:bodyPr>
          <a:lstStyle/>
          <a:p>
            <a:r>
              <a:rPr lang="en-US" dirty="0"/>
              <a:t>This comes from fixing a minimum detection density, say n*(r*, t) where r* is the radius at which the minimum detection density n* is achieved. </a:t>
            </a:r>
          </a:p>
          <a:p>
            <a:pPr algn="ctr"/>
            <a:endParaRPr lang="en-US" dirty="0"/>
          </a:p>
          <a:p>
            <a:pPr algn="ctr"/>
            <a:r>
              <a:rPr lang="en-US" dirty="0"/>
              <a:t>Using these substitutions, we nondimensionalize</a:t>
            </a:r>
          </a:p>
        </p:txBody>
      </p:sp>
      <p:sp>
        <p:nvSpPr>
          <p:cNvPr id="6" name="Date Placeholder 5">
            <a:extLst>
              <a:ext uri="{FF2B5EF4-FFF2-40B4-BE49-F238E27FC236}">
                <a16:creationId xmlns:a16="http://schemas.microsoft.com/office/drawing/2014/main" id="{286E9F33-7C7E-9CB7-FCA9-E0D1D5AFA93B}"/>
              </a:ext>
            </a:extLst>
          </p:cNvPr>
          <p:cNvSpPr>
            <a:spLocks noGrp="1"/>
          </p:cNvSpPr>
          <p:nvPr>
            <p:ph type="dt" sz="half" idx="2"/>
          </p:nvPr>
        </p:nvSpPr>
        <p:spPr>
          <a:xfrm>
            <a:off x="258792" y="6356350"/>
            <a:ext cx="3322608" cy="365125"/>
          </a:xfrm>
        </p:spPr>
        <p:txBody>
          <a:bodyPr anchor="ctr">
            <a:normAutofit/>
          </a:bodyPr>
          <a:lstStyle/>
          <a:p>
            <a:pPr>
              <a:spcAft>
                <a:spcPts val="600"/>
              </a:spcAft>
            </a:pPr>
            <a:r>
              <a:rPr lang="en-US"/>
              <a:t>Aidan Olson</a:t>
            </a:r>
          </a:p>
        </p:txBody>
      </p:sp>
      <p:pic>
        <p:nvPicPr>
          <p:cNvPr id="11" name="Picture Placeholder 10" descr="A mathematical equation with black text&#10;&#10;Description automatically generated">
            <a:extLst>
              <a:ext uri="{FF2B5EF4-FFF2-40B4-BE49-F238E27FC236}">
                <a16:creationId xmlns:a16="http://schemas.microsoft.com/office/drawing/2014/main" id="{0F1D8B02-94F6-DBD9-FECD-26ADE3FCE6A8}"/>
              </a:ext>
            </a:extLst>
          </p:cNvPr>
          <p:cNvPicPr>
            <a:picLocks noGrp="1" noChangeAspect="1"/>
          </p:cNvPicPr>
          <p:nvPr>
            <p:ph type="pic" sz="quarter" idx="14"/>
          </p:nvPr>
        </p:nvPicPr>
        <p:blipFill rotWithShape="1">
          <a:blip r:embed="rId2"/>
          <a:srcRect l="-220" t="8763" r="220" b="13909"/>
          <a:stretch/>
        </p:blipFill>
        <p:spPr>
          <a:xfrm>
            <a:off x="0" y="4160838"/>
            <a:ext cx="4005262" cy="2697162"/>
          </a:xfrm>
        </p:spPr>
      </p:pic>
      <p:sp>
        <p:nvSpPr>
          <p:cNvPr id="7" name="Footer Placeholder 6">
            <a:extLst>
              <a:ext uri="{FF2B5EF4-FFF2-40B4-BE49-F238E27FC236}">
                <a16:creationId xmlns:a16="http://schemas.microsoft.com/office/drawing/2014/main" id="{2708A2CA-92E4-9BB3-389B-B62B616397D6}"/>
              </a:ext>
            </a:extLst>
          </p:cNvPr>
          <p:cNvSpPr>
            <a:spLocks noGrp="1"/>
          </p:cNvSpPr>
          <p:nvPr>
            <p:ph type="ftr" sz="quarter" idx="3"/>
          </p:nvPr>
        </p:nvSpPr>
        <p:spPr>
          <a:xfrm>
            <a:off x="3581399" y="6356350"/>
            <a:ext cx="5029203" cy="365125"/>
          </a:xfrm>
        </p:spPr>
        <p:txBody>
          <a:bodyPr anchor="ctr">
            <a:normAutofit/>
          </a:bodyPr>
          <a:lstStyle/>
          <a:p>
            <a:pPr>
              <a:spcAft>
                <a:spcPts val="600"/>
              </a:spcAft>
            </a:pPr>
            <a:r>
              <a:rPr lang="en-US"/>
              <a:t>Shigesada et al. 1995</a:t>
            </a:r>
          </a:p>
        </p:txBody>
      </p:sp>
      <p:pic>
        <p:nvPicPr>
          <p:cNvPr id="13" name="Picture Placeholder 12" descr="A mathematical equations on a white background&#10;&#10;Description automatically generated">
            <a:extLst>
              <a:ext uri="{FF2B5EF4-FFF2-40B4-BE49-F238E27FC236}">
                <a16:creationId xmlns:a16="http://schemas.microsoft.com/office/drawing/2014/main" id="{8A922E33-8602-1850-1897-119F756C6E23}"/>
              </a:ext>
            </a:extLst>
          </p:cNvPr>
          <p:cNvPicPr>
            <a:picLocks noGrp="1" noChangeAspect="1"/>
          </p:cNvPicPr>
          <p:nvPr>
            <p:ph type="pic" sz="quarter" idx="15"/>
          </p:nvPr>
        </p:nvPicPr>
        <p:blipFill>
          <a:blip r:embed="rId3"/>
          <a:srcRect t="9467" b="9467"/>
          <a:stretch>
            <a:fillRect/>
          </a:stretch>
        </p:blipFill>
        <p:spPr>
          <a:xfrm>
            <a:off x="4133850" y="4160838"/>
            <a:ext cx="4005262" cy="2697162"/>
          </a:xfrm>
        </p:spPr>
      </p:pic>
      <p:sp>
        <p:nvSpPr>
          <p:cNvPr id="8" name="Slide Number Placeholder 7">
            <a:extLst>
              <a:ext uri="{FF2B5EF4-FFF2-40B4-BE49-F238E27FC236}">
                <a16:creationId xmlns:a16="http://schemas.microsoft.com/office/drawing/2014/main" id="{0F460445-E851-624B-4EB1-671CEDEB8A86}"/>
              </a:ext>
            </a:extLst>
          </p:cNvPr>
          <p:cNvSpPr>
            <a:spLocks noGrp="1"/>
          </p:cNvSpPr>
          <p:nvPr>
            <p:ph type="sldNum" sz="quarter" idx="4"/>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9</a:t>
            </a:fld>
            <a:endParaRPr lang="en-US"/>
          </a:p>
        </p:txBody>
      </p:sp>
      <p:pic>
        <p:nvPicPr>
          <p:cNvPr id="17" name="Picture 16" descr="A math equation with numbers and symbols&#10;&#10;Description automatically generated">
            <a:extLst>
              <a:ext uri="{FF2B5EF4-FFF2-40B4-BE49-F238E27FC236}">
                <a16:creationId xmlns:a16="http://schemas.microsoft.com/office/drawing/2014/main" id="{E92939A7-D386-B78E-C1EF-280B626D994B}"/>
              </a:ext>
            </a:extLst>
          </p:cNvPr>
          <p:cNvPicPr>
            <a:picLocks noChangeAspect="1"/>
          </p:cNvPicPr>
          <p:nvPr/>
        </p:nvPicPr>
        <p:blipFill>
          <a:blip r:embed="rId4"/>
          <a:stretch>
            <a:fillRect/>
          </a:stretch>
        </p:blipFill>
        <p:spPr>
          <a:xfrm>
            <a:off x="8267700" y="4160837"/>
            <a:ext cx="3924300" cy="1766423"/>
          </a:xfrm>
          <a:prstGeom prst="rect">
            <a:avLst/>
          </a:prstGeom>
        </p:spPr>
      </p:pic>
      <p:pic>
        <p:nvPicPr>
          <p:cNvPr id="19" name="Picture 18" descr="A white background with black dots&#10;&#10;Description automatically generated">
            <a:extLst>
              <a:ext uri="{FF2B5EF4-FFF2-40B4-BE49-F238E27FC236}">
                <a16:creationId xmlns:a16="http://schemas.microsoft.com/office/drawing/2014/main" id="{A782DF92-A8A2-6557-93B9-8AC3B871F403}"/>
              </a:ext>
            </a:extLst>
          </p:cNvPr>
          <p:cNvPicPr>
            <a:picLocks noChangeAspect="1"/>
          </p:cNvPicPr>
          <p:nvPr/>
        </p:nvPicPr>
        <p:blipFill>
          <a:blip r:embed="rId5"/>
          <a:stretch>
            <a:fillRect/>
          </a:stretch>
        </p:blipFill>
        <p:spPr>
          <a:xfrm>
            <a:off x="8267700" y="5744155"/>
            <a:ext cx="3924300" cy="1120752"/>
          </a:xfrm>
          <a:prstGeom prst="rect">
            <a:avLst/>
          </a:prstGeom>
        </p:spPr>
      </p:pic>
      <p:cxnSp>
        <p:nvCxnSpPr>
          <p:cNvPr id="23" name="Straight Arrow Connector 22">
            <a:extLst>
              <a:ext uri="{FF2B5EF4-FFF2-40B4-BE49-F238E27FC236}">
                <a16:creationId xmlns:a16="http://schemas.microsoft.com/office/drawing/2014/main" id="{A80DCBCA-08E7-7244-DB86-E2ACCEF7BC87}"/>
              </a:ext>
            </a:extLst>
          </p:cNvPr>
          <p:cNvCxnSpPr>
            <a:cxnSpLocks/>
          </p:cNvCxnSpPr>
          <p:nvPr/>
        </p:nvCxnSpPr>
        <p:spPr>
          <a:xfrm>
            <a:off x="4005262" y="3795713"/>
            <a:ext cx="622494" cy="274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1A9769-B4FF-4E63-ADEF-F949912E833A}"/>
              </a:ext>
            </a:extLst>
          </p:cNvPr>
          <p:cNvCxnSpPr>
            <a:cxnSpLocks/>
          </p:cNvCxnSpPr>
          <p:nvPr/>
        </p:nvCxnSpPr>
        <p:spPr>
          <a:xfrm>
            <a:off x="9344722" y="3635298"/>
            <a:ext cx="457200" cy="434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892779"/>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PineVTI</Template>
  <TotalTime>2857</TotalTime>
  <Words>1198</Words>
  <Application>Microsoft Macintosh PowerPoint</Application>
  <PresentationFormat>Widescreen</PresentationFormat>
  <Paragraphs>179</Paragraphs>
  <Slides>21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Dante</vt:lpstr>
      <vt:lpstr>Times New Roman</vt:lpstr>
      <vt:lpstr>Wingdings</vt:lpstr>
      <vt:lpstr>PineVTI</vt:lpstr>
      <vt:lpstr>Invasive Species Population Dynamics</vt:lpstr>
      <vt:lpstr>Shigesada et al. 1995</vt:lpstr>
      <vt:lpstr>Agenda</vt:lpstr>
      <vt:lpstr>Phases of Invasions</vt:lpstr>
      <vt:lpstr>Means of Range Expansion</vt:lpstr>
      <vt:lpstr>Questions</vt:lpstr>
      <vt:lpstr>Short Distance Dispersal</vt:lpstr>
      <vt:lpstr>Model Foundation</vt:lpstr>
      <vt:lpstr>Establishment Phase</vt:lpstr>
      <vt:lpstr>Establishment Phase Condition</vt:lpstr>
      <vt:lpstr>Establishment Period</vt:lpstr>
      <vt:lpstr>Long Term Behavior</vt:lpstr>
      <vt:lpstr>Recap</vt:lpstr>
      <vt:lpstr>Long Distance Migration and Stratified Diffusion</vt:lpstr>
      <vt:lpstr>Von Forester Equation </vt:lpstr>
      <vt:lpstr>Conclusion</vt:lpstr>
      <vt:lpstr>LDM Model Integration</vt:lpstr>
      <vt:lpstr>Von Forester Equation </vt:lpstr>
      <vt:lpstr>Area Function Conversion</vt:lpstr>
      <vt:lpstr>λ(r)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Invasive Species Population Dynamics</dc:title>
  <dc:creator>Aidan Olson</dc:creator>
  <cp:lastModifiedBy>Aidan Olson</cp:lastModifiedBy>
  <cp:revision>7</cp:revision>
  <dcterms:created xsi:type="dcterms:W3CDTF">2024-03-05T02:42:53Z</dcterms:created>
  <dcterms:modified xsi:type="dcterms:W3CDTF">2024-03-11T19:29:26Z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